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1" r:id="rId17"/>
    <p:sldId id="274" r:id="rId18"/>
    <p:sldId id="273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24" autoAdjust="0"/>
  </p:normalViewPr>
  <p:slideViewPr>
    <p:cSldViewPr>
      <p:cViewPr varScale="1">
        <p:scale>
          <a:sx n="64" d="100"/>
          <a:sy n="64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C3E12-8737-4A43-8013-05FEC76499EA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0"/>
      <dgm:spPr/>
    </dgm:pt>
    <dgm:pt modelId="{AC12BDEE-C474-417D-B819-4A4B8FD5B054}">
      <dgm:prSet phldrT="[Text]" phldr="1"/>
      <dgm:spPr/>
      <dgm:t>
        <a:bodyPr/>
        <a:lstStyle/>
        <a:p>
          <a:endParaRPr lang="en-GB" dirty="0"/>
        </a:p>
      </dgm:t>
    </dgm:pt>
    <dgm:pt modelId="{7F09DF09-67A3-4DA6-AA0C-3DA52C6CBB32}" type="parTrans" cxnId="{73F9611B-A15C-4AAB-9A08-6C81FC23402A}">
      <dgm:prSet/>
      <dgm:spPr/>
      <dgm:t>
        <a:bodyPr/>
        <a:lstStyle/>
        <a:p>
          <a:endParaRPr lang="en-GB"/>
        </a:p>
      </dgm:t>
    </dgm:pt>
    <dgm:pt modelId="{42BD616E-5A78-450B-80F5-2935701E9EC1}" type="sibTrans" cxnId="{73F9611B-A15C-4AAB-9A08-6C81FC23402A}">
      <dgm:prSet/>
      <dgm:spPr/>
      <dgm:t>
        <a:bodyPr/>
        <a:lstStyle/>
        <a:p>
          <a:endParaRPr lang="en-GB"/>
        </a:p>
      </dgm:t>
    </dgm:pt>
    <dgm:pt modelId="{EED8D5C3-A1E0-4E6C-9CBF-E0561044822E}">
      <dgm:prSet phldrT="[Text]" phldr="1"/>
      <dgm:spPr/>
      <dgm:t>
        <a:bodyPr/>
        <a:lstStyle/>
        <a:p>
          <a:endParaRPr lang="en-GB" dirty="0"/>
        </a:p>
      </dgm:t>
    </dgm:pt>
    <dgm:pt modelId="{C2901D60-CB6C-4158-9DD8-66DEDD4362F2}" type="parTrans" cxnId="{C865660D-9BA3-4ABE-AE5E-F9EFD7CB5F5C}">
      <dgm:prSet/>
      <dgm:spPr/>
      <dgm:t>
        <a:bodyPr/>
        <a:lstStyle/>
        <a:p>
          <a:endParaRPr lang="en-GB"/>
        </a:p>
      </dgm:t>
    </dgm:pt>
    <dgm:pt modelId="{0BD95436-6700-445F-8656-44C60A2639FE}" type="sibTrans" cxnId="{C865660D-9BA3-4ABE-AE5E-F9EFD7CB5F5C}">
      <dgm:prSet/>
      <dgm:spPr/>
      <dgm:t>
        <a:bodyPr/>
        <a:lstStyle/>
        <a:p>
          <a:endParaRPr lang="en-GB"/>
        </a:p>
      </dgm:t>
    </dgm:pt>
    <dgm:pt modelId="{648A4615-8C87-4E21-8043-8038DC8BC8A5}">
      <dgm:prSet phldrT="[Text]" phldr="1"/>
      <dgm:spPr/>
      <dgm:t>
        <a:bodyPr/>
        <a:lstStyle/>
        <a:p>
          <a:endParaRPr lang="en-GB" dirty="0"/>
        </a:p>
      </dgm:t>
    </dgm:pt>
    <dgm:pt modelId="{BB8D7CB4-40E6-400F-B610-1FF55B903163}" type="parTrans" cxnId="{55E1A8AB-CCE3-49A3-9D09-7D33CE611AF7}">
      <dgm:prSet/>
      <dgm:spPr/>
      <dgm:t>
        <a:bodyPr/>
        <a:lstStyle/>
        <a:p>
          <a:endParaRPr lang="en-GB"/>
        </a:p>
      </dgm:t>
    </dgm:pt>
    <dgm:pt modelId="{E0307667-4A2A-4C40-8701-56A12D2876DC}" type="sibTrans" cxnId="{55E1A8AB-CCE3-49A3-9D09-7D33CE611AF7}">
      <dgm:prSet/>
      <dgm:spPr/>
      <dgm:t>
        <a:bodyPr/>
        <a:lstStyle/>
        <a:p>
          <a:endParaRPr lang="en-GB"/>
        </a:p>
      </dgm:t>
    </dgm:pt>
    <dgm:pt modelId="{8640566E-D577-4441-B0B7-1CA839D431CC}" type="pres">
      <dgm:prSet presAssocID="{2DCC3E12-8737-4A43-8013-05FEC76499EA}" presName="compositeShape" presStyleCnt="0">
        <dgm:presLayoutVars>
          <dgm:chMax val="7"/>
          <dgm:dir/>
          <dgm:resizeHandles val="exact"/>
        </dgm:presLayoutVars>
      </dgm:prSet>
      <dgm:spPr/>
    </dgm:pt>
    <dgm:pt modelId="{587F62A5-A9FA-4511-85F2-19E164D77772}" type="pres">
      <dgm:prSet presAssocID="{AC12BDEE-C474-417D-B819-4A4B8FD5B054}" presName="circ1" presStyleLbl="vennNode1" presStyleIdx="0" presStyleCnt="3"/>
      <dgm:spPr/>
      <dgm:t>
        <a:bodyPr/>
        <a:lstStyle/>
        <a:p>
          <a:endParaRPr lang="en-GB"/>
        </a:p>
      </dgm:t>
    </dgm:pt>
    <dgm:pt modelId="{E70080BF-E823-4F71-8C6A-D8250E83F337}" type="pres">
      <dgm:prSet presAssocID="{AC12BDEE-C474-417D-B819-4A4B8FD5B0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278959-65B0-4C35-B422-B47D98FAE20B}" type="pres">
      <dgm:prSet presAssocID="{EED8D5C3-A1E0-4E6C-9CBF-E0561044822E}" presName="circ2" presStyleLbl="vennNode1" presStyleIdx="1" presStyleCnt="3"/>
      <dgm:spPr/>
      <dgm:t>
        <a:bodyPr/>
        <a:lstStyle/>
        <a:p>
          <a:endParaRPr lang="en-GB"/>
        </a:p>
      </dgm:t>
    </dgm:pt>
    <dgm:pt modelId="{522879BD-32EB-4FDB-83AB-FB3AC3F2FE59}" type="pres">
      <dgm:prSet presAssocID="{EED8D5C3-A1E0-4E6C-9CBF-E056104482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BB558B-AF35-4BB5-80E8-7AB07C6D5CA6}" type="pres">
      <dgm:prSet presAssocID="{648A4615-8C87-4E21-8043-8038DC8BC8A5}" presName="circ3" presStyleLbl="vennNode1" presStyleIdx="2" presStyleCnt="3"/>
      <dgm:spPr/>
      <dgm:t>
        <a:bodyPr/>
        <a:lstStyle/>
        <a:p>
          <a:endParaRPr lang="en-GB"/>
        </a:p>
      </dgm:t>
    </dgm:pt>
    <dgm:pt modelId="{CB5B9B01-1F8F-40AC-B5B4-1AAC8401CBBF}" type="pres">
      <dgm:prSet presAssocID="{648A4615-8C87-4E21-8043-8038DC8BC8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06FA4B-B2C1-450F-B71B-F0B1911EEC33}" type="presOf" srcId="{AC12BDEE-C474-417D-B819-4A4B8FD5B054}" destId="{587F62A5-A9FA-4511-85F2-19E164D77772}" srcOrd="0" destOrd="0" presId="urn:microsoft.com/office/officeart/2005/8/layout/venn1"/>
    <dgm:cxn modelId="{73F9611B-A15C-4AAB-9A08-6C81FC23402A}" srcId="{2DCC3E12-8737-4A43-8013-05FEC76499EA}" destId="{AC12BDEE-C474-417D-B819-4A4B8FD5B054}" srcOrd="0" destOrd="0" parTransId="{7F09DF09-67A3-4DA6-AA0C-3DA52C6CBB32}" sibTransId="{42BD616E-5A78-450B-80F5-2935701E9EC1}"/>
    <dgm:cxn modelId="{305028B0-2F4F-442E-9D9A-5552A18B8F74}" type="presOf" srcId="{AC12BDEE-C474-417D-B819-4A4B8FD5B054}" destId="{E70080BF-E823-4F71-8C6A-D8250E83F337}" srcOrd="1" destOrd="0" presId="urn:microsoft.com/office/officeart/2005/8/layout/venn1"/>
    <dgm:cxn modelId="{D0DAD308-AC1C-4043-893B-117F9C2E3F97}" type="presOf" srcId="{648A4615-8C87-4E21-8043-8038DC8BC8A5}" destId="{CB5B9B01-1F8F-40AC-B5B4-1AAC8401CBBF}" srcOrd="1" destOrd="0" presId="urn:microsoft.com/office/officeart/2005/8/layout/venn1"/>
    <dgm:cxn modelId="{1BE2BD81-1E2E-4100-9BCE-0E27D56FA6EE}" type="presOf" srcId="{648A4615-8C87-4E21-8043-8038DC8BC8A5}" destId="{24BB558B-AF35-4BB5-80E8-7AB07C6D5CA6}" srcOrd="0" destOrd="0" presId="urn:microsoft.com/office/officeart/2005/8/layout/venn1"/>
    <dgm:cxn modelId="{55E1A8AB-CCE3-49A3-9D09-7D33CE611AF7}" srcId="{2DCC3E12-8737-4A43-8013-05FEC76499EA}" destId="{648A4615-8C87-4E21-8043-8038DC8BC8A5}" srcOrd="2" destOrd="0" parTransId="{BB8D7CB4-40E6-400F-B610-1FF55B903163}" sibTransId="{E0307667-4A2A-4C40-8701-56A12D2876DC}"/>
    <dgm:cxn modelId="{2365E969-760C-44BC-B038-AC3FFE3F5657}" type="presOf" srcId="{EED8D5C3-A1E0-4E6C-9CBF-E0561044822E}" destId="{81278959-65B0-4C35-B422-B47D98FAE20B}" srcOrd="0" destOrd="0" presId="urn:microsoft.com/office/officeart/2005/8/layout/venn1"/>
    <dgm:cxn modelId="{C865660D-9BA3-4ABE-AE5E-F9EFD7CB5F5C}" srcId="{2DCC3E12-8737-4A43-8013-05FEC76499EA}" destId="{EED8D5C3-A1E0-4E6C-9CBF-E0561044822E}" srcOrd="1" destOrd="0" parTransId="{C2901D60-CB6C-4158-9DD8-66DEDD4362F2}" sibTransId="{0BD95436-6700-445F-8656-44C60A2639FE}"/>
    <dgm:cxn modelId="{797F183C-FA03-4A33-9CB8-7FF1158ECA33}" type="presOf" srcId="{2DCC3E12-8737-4A43-8013-05FEC76499EA}" destId="{8640566E-D577-4441-B0B7-1CA839D431CC}" srcOrd="0" destOrd="0" presId="urn:microsoft.com/office/officeart/2005/8/layout/venn1"/>
    <dgm:cxn modelId="{2C299E65-6826-4C5B-92D8-F919FF7EDA7E}" type="presOf" srcId="{EED8D5C3-A1E0-4E6C-9CBF-E0561044822E}" destId="{522879BD-32EB-4FDB-83AB-FB3AC3F2FE59}" srcOrd="1" destOrd="0" presId="urn:microsoft.com/office/officeart/2005/8/layout/venn1"/>
    <dgm:cxn modelId="{FAD380C9-24E1-4787-B3F4-C37E80FCA924}" type="presParOf" srcId="{8640566E-D577-4441-B0B7-1CA839D431CC}" destId="{587F62A5-A9FA-4511-85F2-19E164D77772}" srcOrd="0" destOrd="0" presId="urn:microsoft.com/office/officeart/2005/8/layout/venn1"/>
    <dgm:cxn modelId="{9E036615-4B22-48EA-A915-233E62AF2CFF}" type="presParOf" srcId="{8640566E-D577-4441-B0B7-1CA839D431CC}" destId="{E70080BF-E823-4F71-8C6A-D8250E83F337}" srcOrd="1" destOrd="0" presId="urn:microsoft.com/office/officeart/2005/8/layout/venn1"/>
    <dgm:cxn modelId="{AEAF6F24-911D-4A7B-B845-7E72B7B78B6A}" type="presParOf" srcId="{8640566E-D577-4441-B0B7-1CA839D431CC}" destId="{81278959-65B0-4C35-B422-B47D98FAE20B}" srcOrd="2" destOrd="0" presId="urn:microsoft.com/office/officeart/2005/8/layout/venn1"/>
    <dgm:cxn modelId="{85932AC6-1974-4F73-89C2-897A5C4A8CC0}" type="presParOf" srcId="{8640566E-D577-4441-B0B7-1CA839D431CC}" destId="{522879BD-32EB-4FDB-83AB-FB3AC3F2FE59}" srcOrd="3" destOrd="0" presId="urn:microsoft.com/office/officeart/2005/8/layout/venn1"/>
    <dgm:cxn modelId="{908C1C72-12DD-463B-A200-2780EF1C56D9}" type="presParOf" srcId="{8640566E-D577-4441-B0B7-1CA839D431CC}" destId="{24BB558B-AF35-4BB5-80E8-7AB07C6D5CA6}" srcOrd="4" destOrd="0" presId="urn:microsoft.com/office/officeart/2005/8/layout/venn1"/>
    <dgm:cxn modelId="{C63DC616-4036-4B55-A410-E6093932B8BA}" type="presParOf" srcId="{8640566E-D577-4441-B0B7-1CA839D431CC}" destId="{CB5B9B01-1F8F-40AC-B5B4-1AAC8401CB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71625-2F2D-40A8-9B14-74A36CEE7D11}" type="doc">
      <dgm:prSet loTypeId="urn:microsoft.com/office/officeart/2005/8/layout/cycle3" loCatId="cycle" qsTypeId="urn:microsoft.com/office/officeart/2005/8/quickstyle/simple5" qsCatId="simple" csTypeId="urn:microsoft.com/office/officeart/2005/8/colors/colorful2" csCatId="colorful" phldr="0"/>
      <dgm:spPr/>
      <dgm:t>
        <a:bodyPr/>
        <a:lstStyle/>
        <a:p>
          <a:endParaRPr lang="en-GB"/>
        </a:p>
      </dgm:t>
    </dgm:pt>
    <dgm:pt modelId="{D4F0E27A-A1B0-429A-9428-0AE556C4F16A}">
      <dgm:prSet phldrT="[Text]" phldr="1"/>
      <dgm:spPr/>
      <dgm:t>
        <a:bodyPr/>
        <a:lstStyle/>
        <a:p>
          <a:endParaRPr lang="en-GB"/>
        </a:p>
      </dgm:t>
    </dgm:pt>
    <dgm:pt modelId="{8104C77C-4E7A-4F39-89D9-F2ECB9711241}" type="parTrans" cxnId="{7B48C17A-C40A-494C-8BA8-472ED36ACF25}">
      <dgm:prSet/>
      <dgm:spPr/>
      <dgm:t>
        <a:bodyPr/>
        <a:lstStyle/>
        <a:p>
          <a:endParaRPr lang="en-GB"/>
        </a:p>
      </dgm:t>
    </dgm:pt>
    <dgm:pt modelId="{F66B6217-63EA-4B25-A112-118D1E89D741}" type="sibTrans" cxnId="{7B48C17A-C40A-494C-8BA8-472ED36ACF25}">
      <dgm:prSet/>
      <dgm:spPr/>
      <dgm:t>
        <a:bodyPr/>
        <a:lstStyle/>
        <a:p>
          <a:endParaRPr lang="en-GB"/>
        </a:p>
      </dgm:t>
    </dgm:pt>
    <dgm:pt modelId="{B30D9BA3-FE56-41B4-BFE9-ADCF001F1214}">
      <dgm:prSet phldrT="[Text]" phldr="1"/>
      <dgm:spPr/>
      <dgm:t>
        <a:bodyPr/>
        <a:lstStyle/>
        <a:p>
          <a:endParaRPr lang="en-GB"/>
        </a:p>
      </dgm:t>
    </dgm:pt>
    <dgm:pt modelId="{9EF375FC-9E8F-4407-B053-AED1AC8667D8}" type="parTrans" cxnId="{9080DDB4-75C9-451F-A3E4-D47644C14381}">
      <dgm:prSet/>
      <dgm:spPr/>
      <dgm:t>
        <a:bodyPr/>
        <a:lstStyle/>
        <a:p>
          <a:endParaRPr lang="en-GB"/>
        </a:p>
      </dgm:t>
    </dgm:pt>
    <dgm:pt modelId="{6E4CD175-FFC9-4074-834D-10589868E1CE}" type="sibTrans" cxnId="{9080DDB4-75C9-451F-A3E4-D47644C14381}">
      <dgm:prSet/>
      <dgm:spPr/>
      <dgm:t>
        <a:bodyPr/>
        <a:lstStyle/>
        <a:p>
          <a:endParaRPr lang="en-GB"/>
        </a:p>
      </dgm:t>
    </dgm:pt>
    <dgm:pt modelId="{F9C4D027-CE85-4F06-BE69-C6BC20DFA798}">
      <dgm:prSet phldrT="[Text]" phldr="1"/>
      <dgm:spPr/>
      <dgm:t>
        <a:bodyPr/>
        <a:lstStyle/>
        <a:p>
          <a:endParaRPr lang="en-GB"/>
        </a:p>
      </dgm:t>
    </dgm:pt>
    <dgm:pt modelId="{3B414ACA-2078-4C06-95EB-5CAF6B818A85}" type="parTrans" cxnId="{C00D42B7-9DC0-49B9-A70D-3D0685C7A8AF}">
      <dgm:prSet/>
      <dgm:spPr/>
      <dgm:t>
        <a:bodyPr/>
        <a:lstStyle/>
        <a:p>
          <a:endParaRPr lang="en-GB"/>
        </a:p>
      </dgm:t>
    </dgm:pt>
    <dgm:pt modelId="{CCC520AA-BEAA-49AD-A71E-B1B23220E666}" type="sibTrans" cxnId="{C00D42B7-9DC0-49B9-A70D-3D0685C7A8AF}">
      <dgm:prSet/>
      <dgm:spPr/>
      <dgm:t>
        <a:bodyPr/>
        <a:lstStyle/>
        <a:p>
          <a:endParaRPr lang="en-GB"/>
        </a:p>
      </dgm:t>
    </dgm:pt>
    <dgm:pt modelId="{8038DE97-185C-40D2-AB70-A67453D9CF52}">
      <dgm:prSet phldrT="[Text]" phldr="1"/>
      <dgm:spPr/>
      <dgm:t>
        <a:bodyPr/>
        <a:lstStyle/>
        <a:p>
          <a:endParaRPr lang="en-GB" dirty="0"/>
        </a:p>
      </dgm:t>
    </dgm:pt>
    <dgm:pt modelId="{49E008D3-D900-456C-B480-EBF8FF66D312}" type="parTrans" cxnId="{D404E5CC-6AFD-44DF-A27B-CA7A93FE598B}">
      <dgm:prSet/>
      <dgm:spPr/>
      <dgm:t>
        <a:bodyPr/>
        <a:lstStyle/>
        <a:p>
          <a:endParaRPr lang="en-GB"/>
        </a:p>
      </dgm:t>
    </dgm:pt>
    <dgm:pt modelId="{A34582BC-950F-4A02-95BD-133C507F937F}" type="sibTrans" cxnId="{D404E5CC-6AFD-44DF-A27B-CA7A93FE598B}">
      <dgm:prSet/>
      <dgm:spPr/>
      <dgm:t>
        <a:bodyPr/>
        <a:lstStyle/>
        <a:p>
          <a:endParaRPr lang="en-GB"/>
        </a:p>
      </dgm:t>
    </dgm:pt>
    <dgm:pt modelId="{0F5033CB-4E80-4AD3-AE31-8E3E9F43D1B0}">
      <dgm:prSet phldrT="[Text]" phldr="1"/>
      <dgm:spPr/>
      <dgm:t>
        <a:bodyPr/>
        <a:lstStyle/>
        <a:p>
          <a:endParaRPr lang="en-GB"/>
        </a:p>
      </dgm:t>
    </dgm:pt>
    <dgm:pt modelId="{19D00B2E-97E4-4FF0-8ECB-5E0C67FF7119}" type="parTrans" cxnId="{CBC82B4B-B3FE-4030-B653-899E58EAB7B6}">
      <dgm:prSet/>
      <dgm:spPr/>
      <dgm:t>
        <a:bodyPr/>
        <a:lstStyle/>
        <a:p>
          <a:endParaRPr lang="en-GB"/>
        </a:p>
      </dgm:t>
    </dgm:pt>
    <dgm:pt modelId="{EB753388-01AD-4C13-B2FD-E169F302EFF2}" type="sibTrans" cxnId="{CBC82B4B-B3FE-4030-B653-899E58EAB7B6}">
      <dgm:prSet/>
      <dgm:spPr/>
      <dgm:t>
        <a:bodyPr/>
        <a:lstStyle/>
        <a:p>
          <a:endParaRPr lang="en-GB"/>
        </a:p>
      </dgm:t>
    </dgm:pt>
    <dgm:pt modelId="{9E94B72B-6DCE-459F-AD2F-4D8268ECBB05}" type="pres">
      <dgm:prSet presAssocID="{4EE71625-2F2D-40A8-9B14-74A36CEE7D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C68C6F-B517-4873-B982-10DC0F25435F}" type="pres">
      <dgm:prSet presAssocID="{4EE71625-2F2D-40A8-9B14-74A36CEE7D11}" presName="cycle" presStyleCnt="0"/>
      <dgm:spPr/>
    </dgm:pt>
    <dgm:pt modelId="{EE2954DB-1100-4E30-BF72-16BA7FD7A991}" type="pres">
      <dgm:prSet presAssocID="{D4F0E27A-A1B0-429A-9428-0AE556C4F16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5670A3-004E-4BD3-88E4-F769B56AF103}" type="pres">
      <dgm:prSet presAssocID="{F66B6217-63EA-4B25-A112-118D1E89D741}" presName="sibTransFirstNode" presStyleLbl="bgShp" presStyleIdx="0" presStyleCnt="1" custAng="570136"/>
      <dgm:spPr/>
      <dgm:t>
        <a:bodyPr/>
        <a:lstStyle/>
        <a:p>
          <a:endParaRPr lang="en-GB"/>
        </a:p>
      </dgm:t>
    </dgm:pt>
    <dgm:pt modelId="{0906377E-C0C3-46AC-9575-EBFFF8F87A75}" type="pres">
      <dgm:prSet presAssocID="{B30D9BA3-FE56-41B4-BFE9-ADCF001F1214}" presName="nodeFollowingNodes" presStyleLbl="node1" presStyleIdx="1" presStyleCnt="5" custRadScaleRad="96560" custRadScaleInc="134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984369-513B-44BB-96B3-84D852855634}" type="pres">
      <dgm:prSet presAssocID="{F9C4D027-CE85-4F06-BE69-C6BC20DFA798}" presName="nodeFollowingNodes" presStyleLbl="node1" presStyleIdx="2" presStyleCnt="5" custRadScaleRad="106681" custRadScaleInc="-124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7CBB4E-5AD5-4042-BC1D-8A1EAB96DA22}" type="pres">
      <dgm:prSet presAssocID="{8038DE97-185C-40D2-AB70-A67453D9CF52}" presName="nodeFollowingNodes" presStyleLbl="node1" presStyleIdx="3" presStyleCnt="5" custRadScaleRad="108140" custRadScaleInc="13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297425-B914-4E1C-B1FF-20EA457AF129}" type="pres">
      <dgm:prSet presAssocID="{0F5033CB-4E80-4AD3-AE31-8E3E9F43D1B0}" presName="nodeFollowingNodes" presStyleLbl="node1" presStyleIdx="4" presStyleCnt="5" custRadScaleRad="98219" custRadScaleInc="-58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04E5CC-6AFD-44DF-A27B-CA7A93FE598B}" srcId="{4EE71625-2F2D-40A8-9B14-74A36CEE7D11}" destId="{8038DE97-185C-40D2-AB70-A67453D9CF52}" srcOrd="3" destOrd="0" parTransId="{49E008D3-D900-456C-B480-EBF8FF66D312}" sibTransId="{A34582BC-950F-4A02-95BD-133C507F937F}"/>
    <dgm:cxn modelId="{9080DDB4-75C9-451F-A3E4-D47644C14381}" srcId="{4EE71625-2F2D-40A8-9B14-74A36CEE7D11}" destId="{B30D9BA3-FE56-41B4-BFE9-ADCF001F1214}" srcOrd="1" destOrd="0" parTransId="{9EF375FC-9E8F-4407-B053-AED1AC8667D8}" sibTransId="{6E4CD175-FFC9-4074-834D-10589868E1CE}"/>
    <dgm:cxn modelId="{459ACF09-5DF0-40B9-91C8-E2F3F45062C1}" type="presOf" srcId="{D4F0E27A-A1B0-429A-9428-0AE556C4F16A}" destId="{EE2954DB-1100-4E30-BF72-16BA7FD7A991}" srcOrd="0" destOrd="0" presId="urn:microsoft.com/office/officeart/2005/8/layout/cycle3"/>
    <dgm:cxn modelId="{604B56DE-11C7-4A31-9A57-9661F720FC99}" type="presOf" srcId="{F9C4D027-CE85-4F06-BE69-C6BC20DFA798}" destId="{78984369-513B-44BB-96B3-84D852855634}" srcOrd="0" destOrd="0" presId="urn:microsoft.com/office/officeart/2005/8/layout/cycle3"/>
    <dgm:cxn modelId="{AF6B2B7F-25B8-4C72-A92A-E7A45CD2C1F2}" type="presOf" srcId="{4EE71625-2F2D-40A8-9B14-74A36CEE7D11}" destId="{9E94B72B-6DCE-459F-AD2F-4D8268ECBB05}" srcOrd="0" destOrd="0" presId="urn:microsoft.com/office/officeart/2005/8/layout/cycle3"/>
    <dgm:cxn modelId="{36533E1C-ABD6-4CE9-9481-A920FA719D07}" type="presOf" srcId="{8038DE97-185C-40D2-AB70-A67453D9CF52}" destId="{6D7CBB4E-5AD5-4042-BC1D-8A1EAB96DA22}" srcOrd="0" destOrd="0" presId="urn:microsoft.com/office/officeart/2005/8/layout/cycle3"/>
    <dgm:cxn modelId="{CBC82B4B-B3FE-4030-B653-899E58EAB7B6}" srcId="{4EE71625-2F2D-40A8-9B14-74A36CEE7D11}" destId="{0F5033CB-4E80-4AD3-AE31-8E3E9F43D1B0}" srcOrd="4" destOrd="0" parTransId="{19D00B2E-97E4-4FF0-8ECB-5E0C67FF7119}" sibTransId="{EB753388-01AD-4C13-B2FD-E169F302EFF2}"/>
    <dgm:cxn modelId="{C00D42B7-9DC0-49B9-A70D-3D0685C7A8AF}" srcId="{4EE71625-2F2D-40A8-9B14-74A36CEE7D11}" destId="{F9C4D027-CE85-4F06-BE69-C6BC20DFA798}" srcOrd="2" destOrd="0" parTransId="{3B414ACA-2078-4C06-95EB-5CAF6B818A85}" sibTransId="{CCC520AA-BEAA-49AD-A71E-B1B23220E666}"/>
    <dgm:cxn modelId="{7B48C17A-C40A-494C-8BA8-472ED36ACF25}" srcId="{4EE71625-2F2D-40A8-9B14-74A36CEE7D11}" destId="{D4F0E27A-A1B0-429A-9428-0AE556C4F16A}" srcOrd="0" destOrd="0" parTransId="{8104C77C-4E7A-4F39-89D9-F2ECB9711241}" sibTransId="{F66B6217-63EA-4B25-A112-118D1E89D741}"/>
    <dgm:cxn modelId="{195CEBCC-B5B4-4088-AE52-B0415E02F9D2}" type="presOf" srcId="{B30D9BA3-FE56-41B4-BFE9-ADCF001F1214}" destId="{0906377E-C0C3-46AC-9575-EBFFF8F87A75}" srcOrd="0" destOrd="0" presId="urn:microsoft.com/office/officeart/2005/8/layout/cycle3"/>
    <dgm:cxn modelId="{CE5B9921-BDE4-408E-8FA6-E1AD68FD3D50}" type="presOf" srcId="{0F5033CB-4E80-4AD3-AE31-8E3E9F43D1B0}" destId="{87297425-B914-4E1C-B1FF-20EA457AF129}" srcOrd="0" destOrd="0" presId="urn:microsoft.com/office/officeart/2005/8/layout/cycle3"/>
    <dgm:cxn modelId="{4C794B0D-135D-4746-B82D-C30324E2B711}" type="presOf" srcId="{F66B6217-63EA-4B25-A112-118D1E89D741}" destId="{6A5670A3-004E-4BD3-88E4-F769B56AF103}" srcOrd="0" destOrd="0" presId="urn:microsoft.com/office/officeart/2005/8/layout/cycle3"/>
    <dgm:cxn modelId="{40EF48A1-6763-44B1-B297-249AFD31FFFF}" type="presParOf" srcId="{9E94B72B-6DCE-459F-AD2F-4D8268ECBB05}" destId="{7DC68C6F-B517-4873-B982-10DC0F25435F}" srcOrd="0" destOrd="0" presId="urn:microsoft.com/office/officeart/2005/8/layout/cycle3"/>
    <dgm:cxn modelId="{6F5C8AA1-3F71-44FB-A64A-5057274C25C2}" type="presParOf" srcId="{7DC68C6F-B517-4873-B982-10DC0F25435F}" destId="{EE2954DB-1100-4E30-BF72-16BA7FD7A991}" srcOrd="0" destOrd="0" presId="urn:microsoft.com/office/officeart/2005/8/layout/cycle3"/>
    <dgm:cxn modelId="{051AFFC8-0A6D-47C2-AF11-597955BE2A6F}" type="presParOf" srcId="{7DC68C6F-B517-4873-B982-10DC0F25435F}" destId="{6A5670A3-004E-4BD3-88E4-F769B56AF103}" srcOrd="1" destOrd="0" presId="urn:microsoft.com/office/officeart/2005/8/layout/cycle3"/>
    <dgm:cxn modelId="{56FCE6E5-78D7-4CB5-9295-10FDCB1380D2}" type="presParOf" srcId="{7DC68C6F-B517-4873-B982-10DC0F25435F}" destId="{0906377E-C0C3-46AC-9575-EBFFF8F87A75}" srcOrd="2" destOrd="0" presId="urn:microsoft.com/office/officeart/2005/8/layout/cycle3"/>
    <dgm:cxn modelId="{CA518277-2764-4186-AFA5-2C0BE1AC85B2}" type="presParOf" srcId="{7DC68C6F-B517-4873-B982-10DC0F25435F}" destId="{78984369-513B-44BB-96B3-84D852855634}" srcOrd="3" destOrd="0" presId="urn:microsoft.com/office/officeart/2005/8/layout/cycle3"/>
    <dgm:cxn modelId="{57BB1C7F-9CEF-4C1B-8805-D51AC29B0BEE}" type="presParOf" srcId="{7DC68C6F-B517-4873-B982-10DC0F25435F}" destId="{6D7CBB4E-5AD5-4042-BC1D-8A1EAB96DA22}" srcOrd="4" destOrd="0" presId="urn:microsoft.com/office/officeart/2005/8/layout/cycle3"/>
    <dgm:cxn modelId="{2139D285-D64C-4C01-AECD-B8657B15B23F}" type="presParOf" srcId="{7DC68C6F-B517-4873-B982-10DC0F25435F}" destId="{87297425-B914-4E1C-B1FF-20EA457AF12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F62A5-A9FA-4511-85F2-19E164D77772}">
      <dsp:nvSpPr>
        <dsp:cNvPr id="0" name=""/>
        <dsp:cNvSpPr/>
      </dsp:nvSpPr>
      <dsp:spPr>
        <a:xfrm>
          <a:off x="1195231" y="27200"/>
          <a:ext cx="1305609" cy="13056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/>
        </a:p>
      </dsp:txBody>
      <dsp:txXfrm>
        <a:off x="1369312" y="255681"/>
        <a:ext cx="957447" cy="587524"/>
      </dsp:txXfrm>
    </dsp:sp>
    <dsp:sp modelId="{81278959-65B0-4C35-B422-B47D98FAE20B}">
      <dsp:nvSpPr>
        <dsp:cNvPr id="0" name=""/>
        <dsp:cNvSpPr/>
      </dsp:nvSpPr>
      <dsp:spPr>
        <a:xfrm>
          <a:off x="1666338" y="843206"/>
          <a:ext cx="1305609" cy="13056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2065637" y="1180488"/>
        <a:ext cx="783365" cy="718085"/>
      </dsp:txXfrm>
    </dsp:sp>
    <dsp:sp modelId="{24BB558B-AF35-4BB5-80E8-7AB07C6D5CA6}">
      <dsp:nvSpPr>
        <dsp:cNvPr id="0" name=""/>
        <dsp:cNvSpPr/>
      </dsp:nvSpPr>
      <dsp:spPr>
        <a:xfrm>
          <a:off x="724123" y="843206"/>
          <a:ext cx="1305609" cy="13056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847068" y="1180488"/>
        <a:ext cx="783365" cy="718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670A3-004E-4BD3-88E4-F769B56AF103}">
      <dsp:nvSpPr>
        <dsp:cNvPr id="0" name=""/>
        <dsp:cNvSpPr/>
      </dsp:nvSpPr>
      <dsp:spPr>
        <a:xfrm rot="570136">
          <a:off x="447107" y="-9076"/>
          <a:ext cx="2153785" cy="2153785"/>
        </a:xfrm>
        <a:prstGeom prst="circularArrow">
          <a:avLst>
            <a:gd name="adj1" fmla="val 5544"/>
            <a:gd name="adj2" fmla="val 330680"/>
            <a:gd name="adj3" fmla="val 13983648"/>
            <a:gd name="adj4" fmla="val 1726080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954DB-1100-4E30-BF72-16BA7FD7A991}">
      <dsp:nvSpPr>
        <dsp:cNvPr id="0" name=""/>
        <dsp:cNvSpPr/>
      </dsp:nvSpPr>
      <dsp:spPr>
        <a:xfrm>
          <a:off x="1065609" y="599"/>
          <a:ext cx="916781" cy="4583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1087986" y="22976"/>
        <a:ext cx="872027" cy="413636"/>
      </dsp:txXfrm>
    </dsp:sp>
    <dsp:sp modelId="{0906377E-C0C3-46AC-9575-EBFFF8F87A75}">
      <dsp:nvSpPr>
        <dsp:cNvPr id="0" name=""/>
        <dsp:cNvSpPr/>
      </dsp:nvSpPr>
      <dsp:spPr>
        <a:xfrm>
          <a:off x="1939121" y="765748"/>
          <a:ext cx="916781" cy="45839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1961498" y="788125"/>
        <a:ext cx="872027" cy="413636"/>
      </dsp:txXfrm>
    </dsp:sp>
    <dsp:sp modelId="{78984369-513B-44BB-96B3-84D852855634}">
      <dsp:nvSpPr>
        <dsp:cNvPr id="0" name=""/>
        <dsp:cNvSpPr/>
      </dsp:nvSpPr>
      <dsp:spPr>
        <a:xfrm>
          <a:off x="1740021" y="1629844"/>
          <a:ext cx="916781" cy="45839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1762398" y="1652221"/>
        <a:ext cx="872027" cy="413636"/>
      </dsp:txXfrm>
    </dsp:sp>
    <dsp:sp modelId="{6D7CBB4E-5AD5-4042-BC1D-8A1EAB96DA22}">
      <dsp:nvSpPr>
        <dsp:cNvPr id="0" name=""/>
        <dsp:cNvSpPr/>
      </dsp:nvSpPr>
      <dsp:spPr>
        <a:xfrm>
          <a:off x="371871" y="1629843"/>
          <a:ext cx="916781" cy="45839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394248" y="1652220"/>
        <a:ext cx="872027" cy="413636"/>
      </dsp:txXfrm>
    </dsp:sp>
    <dsp:sp modelId="{87297425-B914-4E1C-B1FF-20EA457AF129}">
      <dsp:nvSpPr>
        <dsp:cNvPr id="0" name=""/>
        <dsp:cNvSpPr/>
      </dsp:nvSpPr>
      <dsp:spPr>
        <a:xfrm>
          <a:off x="192101" y="693735"/>
          <a:ext cx="916781" cy="45839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214478" y="716112"/>
        <a:ext cx="872027" cy="41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F86C4-609A-442E-ABF9-6A996FFF33A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D976-0B33-4DE4-A2ED-581DF68D3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3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I’m approaching that by telling you my own personal story in practising</a:t>
            </a:r>
            <a:r>
              <a:rPr lang="en-GB" baseline="0" dirty="0" smtClean="0"/>
              <a:t> interdisciplinarity…</a:t>
            </a:r>
          </a:p>
          <a:p>
            <a:r>
              <a:rPr lang="en-GB" baseline="0" dirty="0" smtClean="0"/>
              <a:t>The information (methods, strategies, challenges) are clearly field-specific…</a:t>
            </a:r>
          </a:p>
          <a:p>
            <a:r>
              <a:rPr lang="en-GB" baseline="0" dirty="0" smtClean="0"/>
              <a:t>Re: enhancing knowledge and skills – I think this is actually about thinking and reflecting – being a reflexive researcher by drawing on what others say to help in learning from your own experiences…</a:t>
            </a:r>
          </a:p>
          <a:p>
            <a:r>
              <a:rPr lang="en-GB" baseline="0" dirty="0" smtClean="0"/>
              <a:t>I’m assuming you’re mostly PhD students and that’s who I’m aiming at here – given my own limited experience!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3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in the spirit of ‘thinking creatively’ – the next part</a:t>
            </a:r>
            <a:r>
              <a:rPr lang="en-GB" baseline="0" dirty="0" smtClean="0"/>
              <a:t> of my story is starting in January…</a:t>
            </a:r>
          </a:p>
          <a:p>
            <a:r>
              <a:rPr lang="en-GB" baseline="0" dirty="0" smtClean="0"/>
              <a:t>…although actually I’ll be spending most of my time in </a:t>
            </a:r>
            <a:r>
              <a:rPr lang="en-GB" baseline="0" dirty="0" err="1" smtClean="0"/>
              <a:t>Kathmamndu</a:t>
            </a:r>
            <a:r>
              <a:rPr lang="en-GB" baseline="0" dirty="0" smtClean="0"/>
              <a:t>! (where the stakeholders are)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97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my next part</a:t>
            </a:r>
            <a:r>
              <a:rPr lang="en-GB" baseline="0" dirty="0" smtClean="0"/>
              <a:t> of the story is starting in January…</a:t>
            </a:r>
          </a:p>
          <a:p>
            <a:r>
              <a:rPr lang="en-GB" baseline="0" dirty="0" smtClean="0"/>
              <a:t>I’m really interested here in the opportunities for TRANSDISCIPLINARITY…</a:t>
            </a:r>
          </a:p>
          <a:p>
            <a:r>
              <a:rPr lang="en-GB" baseline="0" dirty="0" smtClean="0"/>
              <a:t>…it’s all about PARTNERSHIPS &amp; COLLABORATIONS…</a:t>
            </a:r>
          </a:p>
          <a:p>
            <a:r>
              <a:rPr lang="en-GB" baseline="0" dirty="0" smtClean="0"/>
              <a:t>…it’s an ETHICAL issue too…</a:t>
            </a:r>
          </a:p>
          <a:p>
            <a:endParaRPr lang="en-GB" dirty="0" smtClean="0"/>
          </a:p>
          <a:p>
            <a:r>
              <a:rPr lang="en-GB" dirty="0" smtClean="0"/>
              <a:t>Where</a:t>
            </a:r>
            <a:r>
              <a:rPr lang="en-GB" baseline="0" dirty="0" smtClean="0"/>
              <a:t> do I want this new part of my story to take me?? To understand how we move from </a:t>
            </a:r>
            <a:r>
              <a:rPr lang="en-GB" baseline="0" dirty="0" err="1" smtClean="0"/>
              <a:t>interdisc</a:t>
            </a:r>
            <a:r>
              <a:rPr lang="en-GB" baseline="0" dirty="0" smtClean="0"/>
              <a:t> to </a:t>
            </a:r>
            <a:r>
              <a:rPr lang="en-GB" baseline="0" dirty="0" err="1" smtClean="0"/>
              <a:t>transdisc</a:t>
            </a:r>
            <a:r>
              <a:rPr lang="en-GB" baseline="0" dirty="0" smtClean="0"/>
              <a:t> effectively – what the issues involved are, how to negotiate challenges, what the limits are…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9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0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0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0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I’m in Geography…but started in Conservation (practical</a:t>
            </a:r>
            <a:r>
              <a:rPr lang="en-GB" baseline="0" dirty="0" smtClean="0"/>
              <a:t> work overseas for around 10 years)…moved from that back into academia to study people and their relationship to nature conservation…hence decision to do PhD on participatory i.e. community-based approaches to; ecological monitoring…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9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1) Me at the start of my PhD</a:t>
            </a:r>
            <a:r>
              <a:rPr lang="en-GB" baseline="0" dirty="0" smtClean="0"/>
              <a:t> – happy and excited!!</a:t>
            </a:r>
          </a:p>
          <a:p>
            <a:r>
              <a:rPr lang="en-GB" baseline="0" dirty="0" smtClean="0"/>
              <a:t>2) Just concentrating on having some GOOD IDEAS!!!</a:t>
            </a:r>
          </a:p>
          <a:p>
            <a:r>
              <a:rPr lang="en-GB" baseline="0" dirty="0" smtClean="0"/>
              <a:t>3) Then I realised that actually there were lots of OTHER ACADEMICS out there, and that it was about recognising how MY ideas related to those of OTHERs!!</a:t>
            </a:r>
          </a:p>
          <a:p>
            <a:r>
              <a:rPr lang="en-GB" baseline="0" dirty="0" smtClean="0"/>
              <a:t>4) …and that it was about how I communicated with those others – as they were people interested in TREES/FORESTS, or CONSERVATIONISTS into ANIMALS </a:t>
            </a:r>
          </a:p>
          <a:p>
            <a:r>
              <a:rPr lang="en-GB" baseline="0" dirty="0" smtClean="0"/>
              <a:t>…so it is about LANGUAGE/TERMS, METHODOLOGIES, EPISTEMOLOGIES…</a:t>
            </a:r>
          </a:p>
          <a:p>
            <a:r>
              <a:rPr lang="en-GB" baseline="0" dirty="0" smtClean="0"/>
              <a:t>e.g. submitting to a conservationist journal and being told “where is the data?? There are only quotes here??”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0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I’ve been working last 3 years on a postdoc supporting</a:t>
            </a:r>
            <a:r>
              <a:rPr lang="en-GB" baseline="0" dirty="0" smtClean="0"/>
              <a:t> a network of interdisciplinary research projects aimed at reducing energy demand in buildings (sounds completely different from PhD but is not!)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5) So THEN realised it’s about all these OTHER STAKEHOLDERS e.g. industry, policy-makers, civil</a:t>
            </a:r>
            <a:r>
              <a:rPr lang="en-GB" baseline="0" dirty="0" smtClean="0"/>
              <a:t> society, the public…i.e. TRANSDISCIPLINARY (&gt; interdisciplinary)</a:t>
            </a:r>
          </a:p>
          <a:p>
            <a:r>
              <a:rPr lang="en-GB" baseline="0" dirty="0" smtClean="0"/>
              <a:t>6) …and trying to communicate with them!</a:t>
            </a:r>
          </a:p>
          <a:p>
            <a:r>
              <a:rPr lang="en-GB" baseline="0" dirty="0" smtClean="0"/>
              <a:t>e.g. joint workshops/events, going to their events/offices, understanding their own perspectives/drivers/concerns (e.g. ‘View from the Inside’)…</a:t>
            </a:r>
          </a:p>
          <a:p>
            <a:r>
              <a:rPr lang="en-GB" baseline="0" dirty="0" smtClean="0"/>
              <a:t>…this all links to the current IMPACT AGENDA so only likely to increase in importance…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0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</a:t>
            </a:r>
            <a:r>
              <a:rPr lang="en-GB" sz="1200" dirty="0" smtClean="0"/>
              <a:t>o, what have I learnt/taken from these</a:t>
            </a:r>
            <a:r>
              <a:rPr lang="en-GB" sz="1200" baseline="0" dirty="0" smtClean="0"/>
              <a:t> experiences so far?...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From TEDDINET and a workshop to reflect on role of ECR social scientists within the projects we support…led to a paper based on results…</a:t>
            </a:r>
          </a:p>
          <a:p>
            <a:endParaRPr lang="en-GB" sz="1200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9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9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9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actually relates to my work in participation</a:t>
            </a:r>
            <a:r>
              <a:rPr lang="en-GB" baseline="0" dirty="0" smtClean="0"/>
              <a:t> by communities in NRM…but is equally valid for participation of disciplines in interdisciplinary research!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976-0B33-4DE4-A2ED-581DF68D33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7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2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1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1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6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4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2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2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3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6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3EE-72B6-4CC5-88AB-1833BD593122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AC0F-63B3-44E1-B59A-BAEFD4C87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2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.org/health-partnership-scheme/resources/tools-guidance?b_start:int=5" TargetMode="External"/><Relationship Id="rId2" Type="http://schemas.openxmlformats.org/officeDocument/2006/relationships/hyperlink" Target="http://rfi.cohred.org/cohred-fairness-index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ltanenetwork.org/" TargetMode="External"/><Relationship Id="rId4" Type="http://schemas.openxmlformats.org/officeDocument/2006/relationships/hyperlink" Target="http://www.ed.ac.uk/arts-humanities-soc-sci/research-k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GB" dirty="0" smtClean="0"/>
              <a:t>Practising Interdisciplinarity: the start of a personal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673008" cy="31683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 Staddon</a:t>
            </a: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 of Geosciences | sam.staddon@ed.ac.uk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i="1" dirty="0" smtClean="0"/>
          </a:p>
          <a:p>
            <a:r>
              <a:rPr lang="en-GB" sz="2400" b="1" i="1" dirty="0" err="1" smtClean="0"/>
              <a:t>sIREN</a:t>
            </a:r>
            <a:r>
              <a:rPr lang="en-GB" sz="2400" b="1" i="1" dirty="0" smtClean="0"/>
              <a:t> seminar workshop ‘Challenges and limitations of existing research methodology: inventing new methods for interdisciplinary research’</a:t>
            </a:r>
          </a:p>
          <a:p>
            <a:r>
              <a:rPr lang="en-GB" sz="2400" i="1" dirty="0" smtClean="0"/>
              <a:t>University of Edinburgh, 7 December 2016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089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i="1" dirty="0" smtClean="0"/>
              <a:t>Equal participation</a:t>
            </a:r>
            <a:r>
              <a:rPr lang="en-GB" i="1" dirty="0" smtClean="0"/>
              <a:t> </a:t>
            </a:r>
            <a:r>
              <a:rPr lang="en-GB" dirty="0" smtClean="0"/>
              <a:t>in interdisciplinarity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435280" cy="3561259"/>
          </a:xfrm>
        </p:spPr>
        <p:txBody>
          <a:bodyPr/>
          <a:lstStyle/>
          <a:p>
            <a:r>
              <a:rPr lang="en-GB" dirty="0" smtClean="0"/>
              <a:t>‘Ontological logic’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(Barry et al. 2008)</a:t>
            </a:r>
          </a:p>
          <a:p>
            <a:r>
              <a:rPr lang="en-GB" dirty="0" smtClean="0"/>
              <a:t>‘Plural epistemologies’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(Nightingale 2016)</a:t>
            </a:r>
          </a:p>
          <a:p>
            <a:r>
              <a:rPr lang="en-GB" dirty="0" smtClean="0"/>
              <a:t>‘Epistemological interdisciplinarity’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(Klein 1996)</a:t>
            </a:r>
          </a:p>
        </p:txBody>
      </p:sp>
    </p:spTree>
    <p:extLst>
      <p:ext uri="{BB962C8B-B14F-4D97-AF65-F5344CB8AC3E}">
        <p14:creationId xmlns:p14="http://schemas.microsoft.com/office/powerpoint/2010/main" val="36946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i="1" dirty="0" smtClean="0"/>
              <a:t>Equal participation</a:t>
            </a:r>
            <a:r>
              <a:rPr lang="en-GB" dirty="0" smtClean="0"/>
              <a:t> in interdisciplinarity</a:t>
            </a:r>
            <a:endParaRPr lang="en-GB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51522"/>
              </p:ext>
            </p:extLst>
          </p:nvPr>
        </p:nvGraphicFramePr>
        <p:xfrm>
          <a:off x="179512" y="1161516"/>
          <a:ext cx="8640960" cy="5435836"/>
        </p:xfrm>
        <a:graphic>
          <a:graphicData uri="http://schemas.openxmlformats.org/drawingml/2006/table">
            <a:tbl>
              <a:tblPr/>
              <a:tblGrid>
                <a:gridCol w="1800200"/>
                <a:gridCol w="2808312"/>
                <a:gridCol w="1008112"/>
                <a:gridCol w="1368152"/>
                <a:gridCol w="1656184"/>
              </a:tblGrid>
              <a:tr h="94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 of local people’s participation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of participation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Outsider control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Potential for sustaining local action &amp; ownership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Role of local people in research and action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7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COLLECTIVE ACTION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Local people set and implement their own agenda; outsiders absent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*********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Directors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70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CO-LEARNING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Local people and outsiders share their knowledge to create new understanding and work together to form action plans; outsiders facilitate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******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Partners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7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Local people work together with outsiders to determine priorities; outsiders have responsibility for directing the process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Collaborators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CONSULTATION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Opinions asked; outsiders analyse information and decide on a course of action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0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CO-OPERATION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Tasks are assigned, with incentives; outsiders decide agenda and direct the process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******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Employees or Subordinates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1E6"/>
                    </a:solidFill>
                  </a:tcPr>
                </a:tc>
              </a:tr>
              <a:tr h="64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CO-OPTION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Tokenism – representatives are chosen but have no real input or power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*********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Subjects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3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Triangulating multiple disciplines</a:t>
            </a:r>
            <a:br>
              <a:rPr lang="en-GB" dirty="0" smtClean="0"/>
            </a:br>
            <a:r>
              <a:rPr lang="en-GB" dirty="0" smtClean="0"/>
              <a:t>(epistemologies)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3168352" cy="8640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 Convergence</a:t>
            </a:r>
            <a:endParaRPr lang="en-GB" dirty="0"/>
          </a:p>
        </p:txBody>
      </p:sp>
      <p:pic>
        <p:nvPicPr>
          <p:cNvPr id="4" name="Picture 2" descr="http://mathworld.wolfram.com/images/eps-gif/TriangulationPoint_1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17897"/>
            <a:ext cx="2589287" cy="18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20072" y="1916832"/>
            <a:ext cx="367240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2</a:t>
            </a:r>
            <a:r>
              <a:rPr lang="en-GB" dirty="0" smtClean="0"/>
              <a:t>. Complementarity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6948270"/>
              </p:ext>
            </p:extLst>
          </p:nvPr>
        </p:nvGraphicFramePr>
        <p:xfrm>
          <a:off x="5436096" y="2467919"/>
          <a:ext cx="3696072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71600" y="4149080"/>
            <a:ext cx="367240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3. Divergence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47690560"/>
              </p:ext>
            </p:extLst>
          </p:nvPr>
        </p:nvGraphicFramePr>
        <p:xfrm>
          <a:off x="3120008" y="4365104"/>
          <a:ext cx="3048000" cy="212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75976" y="6240944"/>
            <a:ext cx="293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(Nightingale 2003)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Graphic spid="6" grpId="0">
        <p:bldAsOne/>
      </p:bldGraphic>
      <p:bldP spid="7" grpId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04448" cy="1143000"/>
          </a:xfrm>
        </p:spPr>
        <p:txBody>
          <a:bodyPr>
            <a:normAutofit/>
          </a:bodyPr>
          <a:lstStyle/>
          <a:p>
            <a:pPr algn="l"/>
            <a:r>
              <a:rPr lang="en-GB" b="1" i="1" dirty="0" smtClean="0"/>
              <a:t>Why</a:t>
            </a:r>
            <a:r>
              <a:rPr lang="en-GB" dirty="0" smtClean="0"/>
              <a:t> interdisciplinarity?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“</a:t>
            </a:r>
            <a:r>
              <a:rPr lang="en-GB" sz="3200" i="1" dirty="0" smtClean="0"/>
              <a:t>Crucially, the goal of epistemological pluralism is not to form better predictions of change, but rather to </a:t>
            </a:r>
            <a:r>
              <a:rPr lang="en-GB" sz="3200" b="1" i="1" dirty="0" smtClean="0"/>
              <a:t>think more creatively</a:t>
            </a:r>
            <a:r>
              <a:rPr lang="en-GB" sz="3200" i="1" dirty="0" smtClean="0"/>
              <a:t> and widely about how to imagine response options and new development pathways</a:t>
            </a:r>
            <a:r>
              <a:rPr lang="en-GB" sz="3200" dirty="0" smtClean="0"/>
              <a:t>” </a:t>
            </a:r>
          </a:p>
          <a:p>
            <a:pPr algn="r"/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(Nightingale 2016)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Nepal\A few nice ones\Laligurush 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16024" y="4462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ESRC GCRF Fellowship</a:t>
            </a:r>
            <a:r>
              <a:rPr lang="en-GB" sz="3000" dirty="0" smtClean="0"/>
              <a:t>: </a:t>
            </a:r>
            <a:r>
              <a:rPr lang="en-GB" sz="3000" i="1" dirty="0" smtClean="0"/>
              <a:t>‘</a:t>
            </a:r>
            <a:r>
              <a:rPr lang="en-GB" sz="3200" i="1" dirty="0"/>
              <a:t>Negotiating the ‘paradox of participation’ to increase the social equity of participatory ecological monitoring in </a:t>
            </a:r>
            <a:r>
              <a:rPr lang="en-GB" sz="3200" i="1" dirty="0" smtClean="0"/>
              <a:t>Nepal</a:t>
            </a:r>
            <a:r>
              <a:rPr lang="en-GB" sz="3000" i="1" dirty="0" smtClean="0"/>
              <a:t>’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9638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staddon\Dropbox\Personal\Nepal\A few nice ones\Kathmandu street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03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024" y="4462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bg1"/>
                </a:solidFill>
              </a:rPr>
              <a:t>ESRC GCRF Fellowship: </a:t>
            </a:r>
            <a:r>
              <a:rPr lang="en-GB" sz="3000" i="1" dirty="0" smtClean="0">
                <a:solidFill>
                  <a:schemeClr val="bg1"/>
                </a:solidFill>
              </a:rPr>
              <a:t>‘</a:t>
            </a:r>
            <a:r>
              <a:rPr lang="en-GB" sz="3200" i="1" dirty="0">
                <a:solidFill>
                  <a:schemeClr val="bg1"/>
                </a:solidFill>
              </a:rPr>
              <a:t>Negotiating the ‘paradox of participation’ to increase the social equity of participatory ecological monitoring in </a:t>
            </a:r>
            <a:r>
              <a:rPr lang="en-GB" sz="3200" i="1" dirty="0" smtClean="0">
                <a:solidFill>
                  <a:schemeClr val="bg1"/>
                </a:solidFill>
              </a:rPr>
              <a:t>Nepal</a:t>
            </a:r>
            <a:r>
              <a:rPr lang="en-GB" sz="3000" i="1" dirty="0" smtClean="0">
                <a:solidFill>
                  <a:schemeClr val="bg1"/>
                </a:solidFill>
              </a:rPr>
              <a:t>’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85800"/>
            <a:ext cx="59046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Key to successful inter(trans)</a:t>
            </a:r>
            <a:r>
              <a:rPr lang="en-GB" dirty="0" err="1" smtClean="0"/>
              <a:t>disciplinarity</a:t>
            </a:r>
            <a:endParaRPr lang="en-GB" dirty="0"/>
          </a:p>
        </p:txBody>
      </p:sp>
      <p:pic>
        <p:nvPicPr>
          <p:cNvPr id="8194" name="Picture 2" descr="Image result for social re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5" y="271710"/>
            <a:ext cx="2333265" cy="16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121794"/>
            <a:ext cx="8827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Social relations</a:t>
            </a:r>
            <a:r>
              <a:rPr lang="en-GB" sz="3200" dirty="0" smtClean="0"/>
              <a:t>: openness, willingness to learn, </a:t>
            </a:r>
            <a:r>
              <a:rPr lang="en-GB" sz="3200" dirty="0" smtClean="0"/>
              <a:t>personalities, respect, trust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Communication</a:t>
            </a:r>
            <a:r>
              <a:rPr lang="en-GB" sz="3200" dirty="0" smtClean="0"/>
              <a:t>: telling, listening,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Time</a:t>
            </a:r>
            <a:r>
              <a:rPr lang="en-GB" sz="3200" dirty="0" smtClean="0"/>
              <a:t>: success can take time to develop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Expectations</a:t>
            </a:r>
            <a:r>
              <a:rPr lang="en-GB" sz="3200" dirty="0" smtClean="0"/>
              <a:t>: of others, of the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Equality</a:t>
            </a:r>
            <a:r>
              <a:rPr lang="en-GB" sz="3200" dirty="0" smtClean="0"/>
              <a:t>: of disciplines, people, ideas</a:t>
            </a:r>
          </a:p>
          <a:p>
            <a:pPr algn="ctr"/>
            <a:r>
              <a:rPr lang="en-GB" sz="2800" dirty="0" smtClean="0"/>
              <a:t>“</a:t>
            </a:r>
            <a:r>
              <a:rPr lang="en-GB" sz="2800" i="1" dirty="0" smtClean="0"/>
              <a:t>Interdisciplinary research is a group activity and as such is underlain by power</a:t>
            </a:r>
            <a:r>
              <a:rPr lang="en-GB" sz="2800" dirty="0" smtClean="0"/>
              <a:t>”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(Campbell 2005)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Ethics + integrity</a:t>
            </a:r>
            <a:r>
              <a:rPr lang="en-GB" sz="3200" dirty="0" smtClean="0"/>
              <a:t>: in </a:t>
            </a:r>
            <a:r>
              <a:rPr lang="en-GB" sz="3200" i="1" dirty="0" smtClean="0"/>
              <a:t>all</a:t>
            </a:r>
            <a:r>
              <a:rPr lang="en-GB" sz="3200" dirty="0" smtClean="0"/>
              <a:t> aspects of the research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36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85800"/>
            <a:ext cx="6048672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Being reflexive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121794"/>
            <a:ext cx="88271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Why are you working inter(trans)disciplinarily?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To solve a ‘wicked’ problem…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Like working with diverse others…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Challenge of working across epistemologies…</a:t>
            </a:r>
            <a:endParaRPr lang="en-GB" sz="28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Advocacy of a certain issue…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How can you deal with the challenges?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Contributing to your own discipline…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Career progression as an </a:t>
            </a:r>
            <a:r>
              <a:rPr lang="en-GB" sz="2800" dirty="0" err="1" smtClean="0"/>
              <a:t>interdisciplinarian</a:t>
            </a:r>
            <a:r>
              <a:rPr lang="en-GB" sz="2800" dirty="0" smtClean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How can you do it better?</a:t>
            </a:r>
          </a:p>
        </p:txBody>
      </p:sp>
      <p:pic>
        <p:nvPicPr>
          <p:cNvPr id="10242" name="Picture 2" descr="Image result for images of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2160241" cy="16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 smtClean="0"/>
              <a:t>Barry A., Born G. &amp; </a:t>
            </a:r>
            <a:r>
              <a:rPr lang="en-GB" sz="1800" dirty="0" err="1" smtClean="0"/>
              <a:t>Weszkalnys</a:t>
            </a:r>
            <a:r>
              <a:rPr lang="en-GB" sz="1800" dirty="0" smtClean="0"/>
              <a:t> G. (2008) Logics of Interdisciplinarity. </a:t>
            </a:r>
            <a:r>
              <a:rPr lang="en-GB" sz="1800" i="1" dirty="0" smtClean="0"/>
              <a:t>Economy and Society</a:t>
            </a:r>
            <a:r>
              <a:rPr lang="en-GB" sz="1800" dirty="0" smtClean="0"/>
              <a:t>, 37, 20-49</a:t>
            </a:r>
          </a:p>
          <a:p>
            <a:r>
              <a:rPr lang="en-GB" sz="1800" dirty="0" smtClean="0"/>
              <a:t>Campbell L. (2005) Overcoming Obstacles to Interdisciplinary Research. </a:t>
            </a:r>
            <a:r>
              <a:rPr lang="en-GB" sz="1800" i="1" dirty="0" smtClean="0"/>
              <a:t>Conservation Biology</a:t>
            </a:r>
            <a:r>
              <a:rPr lang="en-GB" sz="1800" dirty="0" smtClean="0"/>
              <a:t>, 19, 574-577</a:t>
            </a:r>
          </a:p>
          <a:p>
            <a:r>
              <a:rPr lang="en-GB" sz="1800" dirty="0" smtClean="0"/>
              <a:t>Klein J. (1996) </a:t>
            </a:r>
            <a:r>
              <a:rPr lang="en-GB" sz="1800" i="1" dirty="0" smtClean="0"/>
              <a:t>Crossing boundaries: Knowledge, </a:t>
            </a:r>
            <a:r>
              <a:rPr lang="en-GB" sz="1800" i="1" dirty="0" err="1" smtClean="0"/>
              <a:t>Disciplinarities</a:t>
            </a:r>
            <a:r>
              <a:rPr lang="en-GB" sz="1800" i="1" dirty="0" smtClean="0"/>
              <a:t> and </a:t>
            </a:r>
            <a:r>
              <a:rPr lang="en-GB" sz="1800" i="1" dirty="0" err="1" smtClean="0"/>
              <a:t>Interdisciplinarities</a:t>
            </a:r>
            <a:r>
              <a:rPr lang="en-GB" sz="1800" dirty="0" smtClean="0"/>
              <a:t>. University of Virginia Press; Charlottesville, VA.</a:t>
            </a:r>
          </a:p>
          <a:p>
            <a:r>
              <a:rPr lang="en-GB" sz="1800" dirty="0" smtClean="0"/>
              <a:t>Nightingale A. (2016) Adaptive scholarship and situated </a:t>
            </a:r>
            <a:r>
              <a:rPr lang="en-GB" sz="1800" dirty="0" err="1" smtClean="0"/>
              <a:t>knowledges</a:t>
            </a:r>
            <a:r>
              <a:rPr lang="en-GB" sz="1800" dirty="0" smtClean="0"/>
              <a:t>? Hybrid methodologies and plural epistemologies in climate change adaptation research. </a:t>
            </a:r>
            <a:r>
              <a:rPr lang="en-GB" sz="1800" i="1" dirty="0" smtClean="0"/>
              <a:t>Area</a:t>
            </a:r>
            <a:r>
              <a:rPr lang="en-GB" sz="1800" dirty="0" smtClean="0"/>
              <a:t>, 40, 41-47</a:t>
            </a:r>
          </a:p>
          <a:p>
            <a:r>
              <a:rPr lang="en-GB" sz="1800" dirty="0" smtClean="0"/>
              <a:t>Nightingale A. (2003) A Feminist in the Forest: Situated </a:t>
            </a:r>
            <a:r>
              <a:rPr lang="en-GB" sz="1800" dirty="0" err="1" smtClean="0"/>
              <a:t>Knowledges</a:t>
            </a:r>
            <a:r>
              <a:rPr lang="en-GB" sz="1800" dirty="0" smtClean="0"/>
              <a:t> and Mixing Methods in Natural Resource Management. </a:t>
            </a:r>
            <a:r>
              <a:rPr lang="en-GB" sz="1800" i="1" dirty="0" smtClean="0"/>
              <a:t>ACME , </a:t>
            </a:r>
            <a:r>
              <a:rPr lang="en-GB" sz="1800" dirty="0" smtClean="0"/>
              <a:t>2, 77-90</a:t>
            </a:r>
          </a:p>
          <a:p>
            <a:r>
              <a:rPr lang="en-GB" sz="1800" dirty="0" err="1" smtClean="0"/>
              <a:t>Rocheleau</a:t>
            </a:r>
            <a:r>
              <a:rPr lang="en-GB" sz="1800" dirty="0" smtClean="0"/>
              <a:t> D. (1995) Maps, Numbers, Text and Context: Mixing Methods in Feminist Political Ecology. </a:t>
            </a:r>
            <a:r>
              <a:rPr lang="en-GB" sz="1800" i="1" dirty="0" smtClean="0"/>
              <a:t>Professional Geographer</a:t>
            </a:r>
            <a:r>
              <a:rPr lang="en-GB" sz="1800" dirty="0" smtClean="0"/>
              <a:t>, 47, 458-466</a:t>
            </a:r>
          </a:p>
          <a:p>
            <a:r>
              <a:rPr lang="en-GB" sz="1800" dirty="0" err="1" smtClean="0"/>
              <a:t>Winskel</a:t>
            </a:r>
            <a:r>
              <a:rPr lang="en-GB" sz="1800" dirty="0" smtClean="0"/>
              <a:t> M., </a:t>
            </a:r>
            <a:r>
              <a:rPr lang="en-GB" sz="1800" dirty="0" err="1" smtClean="0"/>
              <a:t>Ketsopoulou</a:t>
            </a:r>
            <a:r>
              <a:rPr lang="en-GB" sz="1800" dirty="0" smtClean="0"/>
              <a:t> I. &amp; </a:t>
            </a:r>
            <a:r>
              <a:rPr lang="en-GB" sz="1800" dirty="0" err="1" smtClean="0"/>
              <a:t>Churchouse</a:t>
            </a:r>
            <a:r>
              <a:rPr lang="en-GB" sz="1800" dirty="0" smtClean="0"/>
              <a:t> T. (2015) </a:t>
            </a:r>
            <a:r>
              <a:rPr lang="en-GB" sz="1800" i="1" dirty="0" smtClean="0"/>
              <a:t>UKERC Interdisciplinary Review: Research Report</a:t>
            </a:r>
            <a:r>
              <a:rPr lang="en-GB" sz="1800" dirty="0" smtClean="0"/>
              <a:t>. UKERC.</a:t>
            </a:r>
          </a:p>
          <a:p>
            <a:endParaRPr lang="en-GB" sz="1800" dirty="0"/>
          </a:p>
          <a:p>
            <a:r>
              <a:rPr lang="en-GB" sz="1800" dirty="0" smtClean="0"/>
              <a:t>Research Fairness Initiative </a:t>
            </a:r>
            <a:r>
              <a:rPr lang="en-GB" sz="1800" dirty="0" smtClean="0">
                <a:hlinkClick r:id="rId2"/>
              </a:rPr>
              <a:t>http://rfi.cohred.org/cohred-fairness-index/</a:t>
            </a:r>
            <a:endParaRPr lang="en-GB" sz="1800" dirty="0" smtClean="0"/>
          </a:p>
          <a:p>
            <a:r>
              <a:rPr lang="en-GB" sz="1800" dirty="0" smtClean="0"/>
              <a:t>THET on fair partnerships </a:t>
            </a:r>
            <a:r>
              <a:rPr lang="en-GB" sz="1800" dirty="0" smtClean="0">
                <a:hlinkClick r:id="rId3"/>
              </a:rPr>
              <a:t>http://www.thet.org/health-partnership-scheme/resources/tools-guidance?b_start:int=5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Knowledge Exchange in the University </a:t>
            </a:r>
            <a:r>
              <a:rPr lang="en-GB" sz="1800" dirty="0" smtClean="0">
                <a:hlinkClick r:id="rId4"/>
              </a:rPr>
              <a:t>http://www.ed.ac.uk/arts-humanities-soc-sci/research-ke</a:t>
            </a:r>
            <a:r>
              <a:rPr lang="en-GB" sz="1800" dirty="0" smtClean="0"/>
              <a:t> </a:t>
            </a:r>
          </a:p>
          <a:p>
            <a:r>
              <a:rPr lang="en-GB" sz="1800" dirty="0" smtClean="0"/>
              <a:t>Beltane Public Engagement Network </a:t>
            </a:r>
            <a:r>
              <a:rPr lang="en-GB" sz="1800" dirty="0" smtClean="0">
                <a:hlinkClick r:id="rId5"/>
              </a:rPr>
              <a:t>http://www.beltanenetwork.org/</a:t>
            </a:r>
            <a:r>
              <a:rPr lang="en-GB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1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43" y="2965500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88" y="1384576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08" y="3398831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53" y="2251238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83" y="4107622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98" y="4941168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68" y="4605065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8" y="2098838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08" y="906869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33" y="4435048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78" y="3240960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83" y="1817907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06" y="446622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74" y="1665507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30" y="3117900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64" y="3984562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90989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30" y="4868379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05" y="5379201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98" y="769968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49" y="1218797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79" y="5520341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stick ma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6" y="3551231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Our remit…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Draw on your own research activities…</a:t>
            </a:r>
          </a:p>
          <a:p>
            <a:r>
              <a:rPr lang="en-GB" b="1" i="1" dirty="0" smtClean="0"/>
              <a:t>Provide attendees with</a:t>
            </a:r>
            <a:r>
              <a:rPr lang="en-GB" i="1" dirty="0" smtClean="0"/>
              <a:t> </a:t>
            </a:r>
            <a:r>
              <a:rPr lang="en-GB" b="1" i="1" dirty="0" smtClean="0"/>
              <a:t>information</a:t>
            </a:r>
            <a:r>
              <a:rPr lang="en-GB" i="1" dirty="0" smtClean="0"/>
              <a:t> </a:t>
            </a:r>
            <a:r>
              <a:rPr lang="en-GB" dirty="0" smtClean="0"/>
              <a:t>i.e. methods, strategies, challenges etc…</a:t>
            </a:r>
          </a:p>
          <a:p>
            <a:r>
              <a:rPr lang="en-GB" dirty="0" smtClean="0"/>
              <a:t>That will </a:t>
            </a:r>
            <a:r>
              <a:rPr lang="en-GB" b="1" i="1" dirty="0" smtClean="0"/>
              <a:t>enhance their knowledge and skills </a:t>
            </a:r>
            <a:r>
              <a:rPr lang="en-GB" dirty="0" smtClean="0"/>
              <a:t>in understanding interdisciplinary research</a:t>
            </a:r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dirty="0" smtClean="0">
                <a:solidFill>
                  <a:srgbClr val="0070C0"/>
                </a:solidFill>
              </a:rPr>
              <a:t>BUT…it’s actually all about YOU and being a reflexive researcher…learning from YOUR OWN experiences…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Nepal\A few nice ones\Laligurush 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16024" y="458669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PhD thesis</a:t>
            </a:r>
            <a:r>
              <a:rPr lang="en-GB" sz="3000" dirty="0" smtClean="0"/>
              <a:t>: ‘</a:t>
            </a:r>
            <a:r>
              <a:rPr lang="en-GB" sz="3000" i="1" dirty="0" smtClean="0"/>
              <a:t>Keeping </a:t>
            </a:r>
            <a:r>
              <a:rPr lang="en-GB" sz="3000" i="1" dirty="0"/>
              <a:t>track of nature: interdisciplinary insights for participatory ecological </a:t>
            </a:r>
            <a:r>
              <a:rPr lang="en-GB" sz="3000" i="1" dirty="0" smtClean="0"/>
              <a:t>monitoring</a:t>
            </a:r>
            <a:r>
              <a:rPr lang="en-GB" sz="3000" dirty="0" smtClean="0"/>
              <a:t>’ (2012)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87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tick ma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095740" cy="22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48330" y="1484784"/>
            <a:ext cx="2167282" cy="1214485"/>
            <a:chOff x="3348330" y="1484784"/>
            <a:chExt cx="2167282" cy="1214485"/>
          </a:xfrm>
        </p:grpSpPr>
        <p:pic>
          <p:nvPicPr>
            <p:cNvPr id="1032" name="Picture 8" descr="Image result for ide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649" y="1484784"/>
              <a:ext cx="928186" cy="113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ide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569">
              <a:off x="4587426" y="1565555"/>
              <a:ext cx="928186" cy="113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ide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52361">
              <a:off x="3348330" y="1565556"/>
              <a:ext cx="928186" cy="113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12160" y="620688"/>
            <a:ext cx="847485" cy="1235427"/>
            <a:chOff x="3348330" y="1484784"/>
            <a:chExt cx="2167282" cy="3136110"/>
          </a:xfrm>
        </p:grpSpPr>
        <p:pic>
          <p:nvPicPr>
            <p:cNvPr id="12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14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4668127" y="147186"/>
            <a:ext cx="847485" cy="1235427"/>
            <a:chOff x="3348330" y="1484784"/>
            <a:chExt cx="2167282" cy="3136110"/>
          </a:xfrm>
        </p:grpSpPr>
        <p:pic>
          <p:nvPicPr>
            <p:cNvPr id="18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20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3156164" y="147186"/>
            <a:ext cx="847485" cy="1235427"/>
            <a:chOff x="3348330" y="1484784"/>
            <a:chExt cx="2167282" cy="3136110"/>
          </a:xfrm>
        </p:grpSpPr>
        <p:pic>
          <p:nvPicPr>
            <p:cNvPr id="24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26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1691680" y="688426"/>
            <a:ext cx="847485" cy="1235427"/>
            <a:chOff x="3348330" y="1484784"/>
            <a:chExt cx="2167282" cy="3136110"/>
          </a:xfrm>
        </p:grpSpPr>
        <p:pic>
          <p:nvPicPr>
            <p:cNvPr id="30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32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7" name="Curved Connector 6"/>
          <p:cNvCxnSpPr/>
          <p:nvPr/>
        </p:nvCxnSpPr>
        <p:spPr>
          <a:xfrm flipV="1">
            <a:off x="5369769" y="1914427"/>
            <a:ext cx="823868" cy="576063"/>
          </a:xfrm>
          <a:prstGeom prst="curvedConnector3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>
            <a:off x="2590559" y="1923854"/>
            <a:ext cx="829313" cy="566637"/>
          </a:xfrm>
          <a:prstGeom prst="curvedConnector3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Image result for trees line drawing sim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40502" cy="19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simple line drawing anima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7" y="260648"/>
            <a:ext cx="1601263" cy="14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5163" y="2998113"/>
            <a:ext cx="3720208" cy="430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" panose="02000409000000000000" pitchFamily="49" charset="0"/>
              </a:rPr>
              <a:t>Interdisciplinarity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" panose="020004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39" y="-819472"/>
            <a:ext cx="14257583" cy="79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tick ma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095740" cy="22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48330" y="1484784"/>
            <a:ext cx="2167282" cy="1214485"/>
            <a:chOff x="3348330" y="1484784"/>
            <a:chExt cx="2167282" cy="1214485"/>
          </a:xfrm>
        </p:grpSpPr>
        <p:pic>
          <p:nvPicPr>
            <p:cNvPr id="1032" name="Picture 8" descr="Image result for ide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649" y="1484784"/>
              <a:ext cx="928186" cy="113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ide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569">
              <a:off x="4587426" y="1565555"/>
              <a:ext cx="928186" cy="113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ide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52361">
              <a:off x="3348330" y="1565556"/>
              <a:ext cx="928186" cy="113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12160" y="620688"/>
            <a:ext cx="847485" cy="1235427"/>
            <a:chOff x="3348330" y="1484784"/>
            <a:chExt cx="2167282" cy="3136110"/>
          </a:xfrm>
        </p:grpSpPr>
        <p:pic>
          <p:nvPicPr>
            <p:cNvPr id="12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14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4668127" y="147186"/>
            <a:ext cx="847485" cy="1235427"/>
            <a:chOff x="3348330" y="1484784"/>
            <a:chExt cx="2167282" cy="3136110"/>
          </a:xfrm>
        </p:grpSpPr>
        <p:pic>
          <p:nvPicPr>
            <p:cNvPr id="18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20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3156164" y="147186"/>
            <a:ext cx="847485" cy="1235427"/>
            <a:chOff x="3348330" y="1484784"/>
            <a:chExt cx="2167282" cy="3136110"/>
          </a:xfrm>
        </p:grpSpPr>
        <p:pic>
          <p:nvPicPr>
            <p:cNvPr id="24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26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1691680" y="688426"/>
            <a:ext cx="847485" cy="1235427"/>
            <a:chOff x="3348330" y="1484784"/>
            <a:chExt cx="2167282" cy="3136110"/>
          </a:xfrm>
        </p:grpSpPr>
        <p:pic>
          <p:nvPicPr>
            <p:cNvPr id="30" name="Picture 4" descr="Image result for stick man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420888"/>
              <a:ext cx="2095740" cy="220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3348330" y="1484784"/>
              <a:ext cx="2167282" cy="1214485"/>
              <a:chOff x="3348330" y="1484784"/>
              <a:chExt cx="2167282" cy="1214485"/>
            </a:xfrm>
          </p:grpSpPr>
          <p:pic>
            <p:nvPicPr>
              <p:cNvPr id="32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3649" y="1484784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9569">
                <a:off x="4587426" y="1565555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 descr="Image result for idea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2361">
                <a:off x="3348330" y="1565556"/>
                <a:ext cx="928186" cy="1133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7" name="Curved Connector 6"/>
          <p:cNvCxnSpPr/>
          <p:nvPr/>
        </p:nvCxnSpPr>
        <p:spPr>
          <a:xfrm flipV="1">
            <a:off x="5369769" y="1914427"/>
            <a:ext cx="823868" cy="576063"/>
          </a:xfrm>
          <a:prstGeom prst="curvedConnector3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>
            <a:off x="2590559" y="1923854"/>
            <a:ext cx="829313" cy="566637"/>
          </a:xfrm>
          <a:prstGeom prst="curvedConnector3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Image result for trees line drawing sim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940502" cy="19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simple line drawing anima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7" y="260648"/>
            <a:ext cx="1601263" cy="14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stick man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73" y="5445224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stick man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03" y="5011893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Image result for stick man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86" y="4985599"/>
            <a:ext cx="819510" cy="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mage result for simple line drawing meet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6" y="5220049"/>
            <a:ext cx="2459912" cy="13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urved Connector 39"/>
          <p:cNvCxnSpPr/>
          <p:nvPr/>
        </p:nvCxnSpPr>
        <p:spPr>
          <a:xfrm rot="10800000" flipV="1">
            <a:off x="2977532" y="4077072"/>
            <a:ext cx="869769" cy="718797"/>
          </a:xfrm>
          <a:prstGeom prst="curvedConnector3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5216267" y="4109314"/>
            <a:ext cx="704394" cy="687838"/>
          </a:xfrm>
          <a:prstGeom prst="curvedConnector3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simple line drawing facto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00784"/>
            <a:ext cx="2564313" cy="14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5163" y="2998113"/>
            <a:ext cx="3720208" cy="430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" panose="02000409000000000000" pitchFamily="49" charset="0"/>
              </a:rPr>
              <a:t>Interdisciplinarity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" panose="02000409000000000000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64088" y="2998112"/>
            <a:ext cx="3720208" cy="430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nymous" panose="02000409000000000000" pitchFamily="49" charset="0"/>
              </a:rPr>
              <a:t>Transdisciplinarity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onymous" panose="020004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 smtClean="0"/>
              <a:t>Mallaband</a:t>
            </a:r>
            <a:r>
              <a:rPr lang="en-GB" sz="2800" dirty="0" smtClean="0"/>
              <a:t> et al. (2017) </a:t>
            </a:r>
            <a:r>
              <a:rPr lang="en-GB" sz="2800" b="1" dirty="0" smtClean="0"/>
              <a:t>The Reality of Cross-disciplinary Energy Research in the UK: A Social Science Perspective</a:t>
            </a:r>
            <a:r>
              <a:rPr lang="en-GB" sz="2800" dirty="0" smtClean="0"/>
              <a:t>. </a:t>
            </a:r>
            <a:r>
              <a:rPr lang="en-GB" sz="2800" i="1" dirty="0" smtClean="0"/>
              <a:t>Energy Research &amp; Social Science</a:t>
            </a:r>
            <a:r>
              <a:rPr lang="en-GB" sz="2800" dirty="0" smtClean="0"/>
              <a:t>, 25, 9-18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Differing expectations of the role of social scientists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Working within academia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Feeling like a valued member of the team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Communicating and comprehension between disciplines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77281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 smtClean="0"/>
              <a:t>Mallaband</a:t>
            </a:r>
            <a:r>
              <a:rPr lang="en-GB" sz="2800" dirty="0" smtClean="0"/>
              <a:t> et al. (2017) </a:t>
            </a:r>
            <a:r>
              <a:rPr lang="en-GB" sz="2800" b="1" dirty="0" smtClean="0"/>
              <a:t>The Reality of Cross-disciplinary Energy Research in the UK: A Social Science Perspective</a:t>
            </a:r>
            <a:r>
              <a:rPr lang="en-GB" sz="2800" dirty="0" smtClean="0"/>
              <a:t>. </a:t>
            </a:r>
            <a:r>
              <a:rPr lang="en-GB" sz="2800" i="1" dirty="0" smtClean="0"/>
              <a:t>Energy Research &amp; Social Science</a:t>
            </a:r>
            <a:r>
              <a:rPr lang="en-GB" sz="2800" dirty="0" smtClean="0"/>
              <a:t>, 25, 9-18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/>
              <a:t>Negotiating</a:t>
            </a:r>
            <a:r>
              <a:rPr lang="en-GB" b="1" dirty="0" smtClean="0"/>
              <a:t> the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Management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Increasing contact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Sharing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Understanding team roles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77281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Mallaband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(2017) </a:t>
            </a: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Reality of Cross-disciplinary Energy Research in the UK: A Social Science Perspective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GB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 Research &amp; Social Science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25, 9-18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77281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Logics</a:t>
            </a:r>
            <a:r>
              <a:rPr lang="en-GB" b="1" dirty="0" smtClean="0"/>
              <a:t> of Interdisciplinarity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(Barry et al. 2008)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/>
              <a:t>Logic of Innovation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smtClean="0"/>
              <a:t>e.g. social science used as a ‘service discipline’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/>
              <a:t>Logic of Accountability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smtClean="0"/>
              <a:t>e.g. social science used to legitimise research to the public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/>
              <a:t>Ontological logic</a:t>
            </a:r>
          </a:p>
          <a:p>
            <a:pPr marL="400050" lvl="1" indent="0">
              <a:buNone/>
            </a:pPr>
            <a:r>
              <a:rPr lang="en-GB" dirty="0"/>
              <a:t>	i</a:t>
            </a:r>
            <a:r>
              <a:rPr lang="en-GB" dirty="0" smtClean="0"/>
              <a:t>.e. ontological and epistemological contributions of all disciplines valued and included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4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1428</Words>
  <Application>Microsoft Office PowerPoint</Application>
  <PresentationFormat>On-screen Show (4:3)</PresentationFormat>
  <Paragraphs>160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Anonymous</vt:lpstr>
      <vt:lpstr>Arial</vt:lpstr>
      <vt:lpstr>Calibri</vt:lpstr>
      <vt:lpstr>Courier New</vt:lpstr>
      <vt:lpstr>Office Theme</vt:lpstr>
      <vt:lpstr>Practising Interdisciplinarity: the start of a personal story</vt:lpstr>
      <vt:lpstr>Our remit…</vt:lpstr>
      <vt:lpstr>PowerPoint Presentation</vt:lpstr>
      <vt:lpstr>PowerPoint Presentation</vt:lpstr>
      <vt:lpstr>PowerPoint Presentation</vt:lpstr>
      <vt:lpstr>PowerPoint Presentation</vt:lpstr>
      <vt:lpstr>Mallaband et al. (2017) The Reality of Cross-disciplinary Energy Research in the UK: A Social Science Perspective. Energy Research &amp; Social Science, 25, 9-18</vt:lpstr>
      <vt:lpstr>Mallaband et al. (2017) The Reality of Cross-disciplinary Energy Research in the UK: A Social Science Perspective. Energy Research &amp; Social Science, 25, 9-18</vt:lpstr>
      <vt:lpstr>Mallaband et al. (2017) The Reality of Cross-disciplinary Energy Research in the UK: A Social Science Perspective. Energy Research &amp; Social Science, 25, 9-18</vt:lpstr>
      <vt:lpstr>Equal participation in interdisciplinarity</vt:lpstr>
      <vt:lpstr>Equal participation in interdisciplinarity</vt:lpstr>
      <vt:lpstr>Triangulating multiple disciplines (epistemologies)</vt:lpstr>
      <vt:lpstr>Why interdisciplinarity?</vt:lpstr>
      <vt:lpstr>PowerPoint Presentation</vt:lpstr>
      <vt:lpstr>PowerPoint Presentation</vt:lpstr>
      <vt:lpstr>Key to successful inter(trans)disciplinarity</vt:lpstr>
      <vt:lpstr>Being reflexive</vt:lpstr>
      <vt:lpstr>Resources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Practising Interdisciplinarity: the start of a personal story</dc:title>
  <dc:creator>STADDON Sam</dc:creator>
  <cp:lastModifiedBy>STADDON Sam</cp:lastModifiedBy>
  <cp:revision>84</cp:revision>
  <dcterms:created xsi:type="dcterms:W3CDTF">2016-12-06T11:01:35Z</dcterms:created>
  <dcterms:modified xsi:type="dcterms:W3CDTF">2016-12-07T08:50:48Z</dcterms:modified>
</cp:coreProperties>
</file>