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4" r:id="rId3"/>
    <p:sldId id="279" r:id="rId4"/>
    <p:sldId id="277" r:id="rId5"/>
    <p:sldId id="258" r:id="rId6"/>
    <p:sldId id="259" r:id="rId7"/>
    <p:sldId id="285" r:id="rId8"/>
    <p:sldId id="283" r:id="rId9"/>
    <p:sldId id="282" r:id="rId10"/>
    <p:sldId id="263" r:id="rId11"/>
    <p:sldId id="264" r:id="rId12"/>
    <p:sldId id="265" r:id="rId13"/>
    <p:sldId id="266" r:id="rId14"/>
    <p:sldId id="267" r:id="rId15"/>
    <p:sldId id="272" r:id="rId16"/>
    <p:sldId id="273" r:id="rId17"/>
    <p:sldId id="274" r:id="rId18"/>
    <p:sldId id="275" r:id="rId19"/>
    <p:sldId id="276" r:id="rId20"/>
    <p:sldId id="268" r:id="rId21"/>
    <p:sldId id="270" r:id="rId22"/>
    <p:sldId id="286" r:id="rId23"/>
    <p:sldId id="271" r:id="rId24"/>
    <p:sldId id="280" r:id="rId25"/>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ongsook Choi" initials="SC" lastIdx="0" clrIdx="0">
    <p:extLst>
      <p:ext uri="{19B8F6BF-5375-455C-9EA6-DF929625EA0E}">
        <p15:presenceInfo xmlns:p15="http://schemas.microsoft.com/office/powerpoint/2012/main" userId="4970e379babdc9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6" autoAdjust="0"/>
    <p:restoredTop sz="93773" autoAdjust="0"/>
  </p:normalViewPr>
  <p:slideViewPr>
    <p:cSldViewPr snapToGrid="0">
      <p:cViewPr varScale="1">
        <p:scale>
          <a:sx n="78" d="100"/>
          <a:sy n="78" d="100"/>
        </p:scale>
        <p:origin x="619" y="58"/>
      </p:cViewPr>
      <p:guideLst/>
    </p:cSldViewPr>
  </p:slideViewPr>
  <p:notesTextViewPr>
    <p:cViewPr>
      <p:scale>
        <a:sx n="1" d="1"/>
        <a:sy n="1" d="1"/>
      </p:scale>
      <p:origin x="0" y="0"/>
    </p:cViewPr>
  </p:notesTextViewPr>
  <p:sorterViewPr>
    <p:cViewPr>
      <p:scale>
        <a:sx n="100" d="100"/>
        <a:sy n="100" d="100"/>
      </p:scale>
      <p:origin x="0" y="-45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77A57-8C5A-4541-A68F-9629B671F25B}"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47E90785-6A6E-4F56-B567-187439AFB25A}">
      <dgm:prSet/>
      <dgm:spPr/>
      <dgm:t>
        <a:bodyPr/>
        <a:lstStyle/>
        <a:p>
          <a:r>
            <a:rPr lang="en-GB" dirty="0"/>
            <a:t>The language problem or conceptual positioning?</a:t>
          </a:r>
          <a:endParaRPr lang="en-US" dirty="0"/>
        </a:p>
      </dgm:t>
    </dgm:pt>
    <dgm:pt modelId="{A0EF4D97-DDA5-49D7-8095-D0ED7E3413C4}" type="parTrans" cxnId="{82A12E38-3BC8-4D14-90E0-FCBBF58E9032}">
      <dgm:prSet/>
      <dgm:spPr/>
      <dgm:t>
        <a:bodyPr/>
        <a:lstStyle/>
        <a:p>
          <a:endParaRPr lang="en-US"/>
        </a:p>
      </dgm:t>
    </dgm:pt>
    <dgm:pt modelId="{BDAD22D8-D3ED-4B74-A271-C1056B626783}" type="sibTrans" cxnId="{82A12E38-3BC8-4D14-90E0-FCBBF58E9032}">
      <dgm:prSet/>
      <dgm:spPr/>
      <dgm:t>
        <a:bodyPr/>
        <a:lstStyle/>
        <a:p>
          <a:endParaRPr lang="en-US"/>
        </a:p>
      </dgm:t>
    </dgm:pt>
    <dgm:pt modelId="{4EC07977-7CCD-4DF4-94B8-6E599A97B9AA}">
      <dgm:prSet/>
      <dgm:spPr/>
      <dgm:t>
        <a:bodyPr/>
        <a:lstStyle/>
        <a:p>
          <a:r>
            <a:rPr lang="en-GB"/>
            <a:t>How can we resolve conceptual differences?</a:t>
          </a:r>
        </a:p>
        <a:p>
          <a:endParaRPr lang="en-GB"/>
        </a:p>
      </dgm:t>
    </dgm:pt>
    <dgm:pt modelId="{7BE2312A-461D-4727-8E59-63FC90CA86BE}" type="parTrans" cxnId="{AFF041D1-B4A8-423A-973C-097A9776094F}">
      <dgm:prSet/>
      <dgm:spPr/>
      <dgm:t>
        <a:bodyPr/>
        <a:lstStyle/>
        <a:p>
          <a:endParaRPr lang="en-US"/>
        </a:p>
      </dgm:t>
    </dgm:pt>
    <dgm:pt modelId="{26A76ED2-476A-4619-B85E-B91EEFD0C588}" type="sibTrans" cxnId="{AFF041D1-B4A8-423A-973C-097A9776094F}">
      <dgm:prSet/>
      <dgm:spPr/>
      <dgm:t>
        <a:bodyPr/>
        <a:lstStyle/>
        <a:p>
          <a:endParaRPr lang="en-US"/>
        </a:p>
      </dgm:t>
    </dgm:pt>
    <dgm:pt modelId="{F72244A5-CD59-47F6-8FAB-1E72734CFD59}">
      <dgm:prSet/>
      <dgm:spPr/>
      <dgm:t>
        <a:bodyPr/>
        <a:lstStyle/>
        <a:p>
          <a:r>
            <a:rPr lang="en-GB"/>
            <a:t>Recognition of difference</a:t>
          </a:r>
          <a:endParaRPr lang="en-US"/>
        </a:p>
      </dgm:t>
    </dgm:pt>
    <dgm:pt modelId="{DF3F3A77-7CCB-4E70-864E-E82F21B80DF4}" type="parTrans" cxnId="{56BD6E8F-A9C6-4788-B98D-F75F1A34E574}">
      <dgm:prSet/>
      <dgm:spPr/>
      <dgm:t>
        <a:bodyPr/>
        <a:lstStyle/>
        <a:p>
          <a:endParaRPr lang="en-US"/>
        </a:p>
      </dgm:t>
    </dgm:pt>
    <dgm:pt modelId="{888BD89F-2049-42CD-8303-D95B4E6EB36E}" type="sibTrans" cxnId="{56BD6E8F-A9C6-4788-B98D-F75F1A34E574}">
      <dgm:prSet/>
      <dgm:spPr/>
      <dgm:t>
        <a:bodyPr/>
        <a:lstStyle/>
        <a:p>
          <a:endParaRPr lang="en-US"/>
        </a:p>
      </dgm:t>
    </dgm:pt>
    <dgm:pt modelId="{4A33099A-33B6-4C43-8CE7-FE8EBDD7A016}">
      <dgm:prSet/>
      <dgm:spPr/>
      <dgm:t>
        <a:bodyPr/>
        <a:lstStyle/>
        <a:p>
          <a:r>
            <a:rPr lang="en-GB"/>
            <a:t>Exploration of  the concept - NOT resolution of vocabulary differences</a:t>
          </a:r>
          <a:endParaRPr lang="en-US"/>
        </a:p>
      </dgm:t>
    </dgm:pt>
    <dgm:pt modelId="{5D0A173D-B75E-4306-AC40-EA8921899ACC}" type="parTrans" cxnId="{BA62E2C8-560D-4463-B487-E3FBBAD4310B}">
      <dgm:prSet/>
      <dgm:spPr/>
      <dgm:t>
        <a:bodyPr/>
        <a:lstStyle/>
        <a:p>
          <a:endParaRPr lang="en-US"/>
        </a:p>
      </dgm:t>
    </dgm:pt>
    <dgm:pt modelId="{5FC248FF-8885-4F47-BC67-4D0E54CA0420}" type="sibTrans" cxnId="{BA62E2C8-560D-4463-B487-E3FBBAD4310B}">
      <dgm:prSet/>
      <dgm:spPr/>
      <dgm:t>
        <a:bodyPr/>
        <a:lstStyle/>
        <a:p>
          <a:endParaRPr lang="en-US"/>
        </a:p>
      </dgm:t>
    </dgm:pt>
    <dgm:pt modelId="{EF2C58A2-00B8-4F1D-9BCF-7BCA6B0211C2}">
      <dgm:prSet/>
      <dgm:spPr/>
      <dgm:t>
        <a:bodyPr/>
        <a:lstStyle/>
        <a:p>
          <a:r>
            <a:rPr lang="en-GB"/>
            <a:t>Different orientations emerging</a:t>
          </a:r>
          <a:endParaRPr lang="en-US"/>
        </a:p>
      </dgm:t>
    </dgm:pt>
    <dgm:pt modelId="{837AB4AC-FBA7-49C3-B5DC-5B0B455B2516}" type="parTrans" cxnId="{287C8593-A258-4136-B01B-C39A721ECE2C}">
      <dgm:prSet/>
      <dgm:spPr/>
      <dgm:t>
        <a:bodyPr/>
        <a:lstStyle/>
        <a:p>
          <a:endParaRPr lang="en-US"/>
        </a:p>
      </dgm:t>
    </dgm:pt>
    <dgm:pt modelId="{8766EB14-2BAF-4503-8BD1-B94760EC8698}" type="sibTrans" cxnId="{287C8593-A258-4136-B01B-C39A721ECE2C}">
      <dgm:prSet/>
      <dgm:spPr/>
      <dgm:t>
        <a:bodyPr/>
        <a:lstStyle/>
        <a:p>
          <a:endParaRPr lang="en-US"/>
        </a:p>
      </dgm:t>
    </dgm:pt>
    <dgm:pt modelId="{A1495A4A-3FB8-4397-AF91-1144FBD2EC20}">
      <dgm:prSet/>
      <dgm:spPr/>
      <dgm:t>
        <a:bodyPr/>
        <a:lstStyle/>
        <a:p>
          <a:r>
            <a:rPr lang="en-GB"/>
            <a:t>Disagreement </a:t>
          </a:r>
          <a:endParaRPr lang="en-US"/>
        </a:p>
      </dgm:t>
    </dgm:pt>
    <dgm:pt modelId="{3E76A828-E1BE-47AD-9FFC-4C7709E45041}" type="parTrans" cxnId="{89EDD6F9-0F9A-4336-807B-4DB1218273C5}">
      <dgm:prSet/>
      <dgm:spPr/>
      <dgm:t>
        <a:bodyPr/>
        <a:lstStyle/>
        <a:p>
          <a:endParaRPr lang="en-US"/>
        </a:p>
      </dgm:t>
    </dgm:pt>
    <dgm:pt modelId="{0157D065-969A-4A57-8E88-0B96BF06F98E}" type="sibTrans" cxnId="{89EDD6F9-0F9A-4336-807B-4DB1218273C5}">
      <dgm:prSet/>
      <dgm:spPr/>
      <dgm:t>
        <a:bodyPr/>
        <a:lstStyle/>
        <a:p>
          <a:endParaRPr lang="en-US"/>
        </a:p>
      </dgm:t>
    </dgm:pt>
    <dgm:pt modelId="{7C038A6D-6456-4ACF-BCE9-F80C35C46782}" type="pres">
      <dgm:prSet presAssocID="{C9077A57-8C5A-4541-A68F-9629B671F25B}" presName="Name0" presStyleCnt="0">
        <dgm:presLayoutVars>
          <dgm:dir/>
          <dgm:resizeHandles val="exact"/>
        </dgm:presLayoutVars>
      </dgm:prSet>
      <dgm:spPr/>
    </dgm:pt>
    <dgm:pt modelId="{50BB6644-F3BC-48A7-80EC-7B77FF4D47E6}" type="pres">
      <dgm:prSet presAssocID="{47E90785-6A6E-4F56-B567-187439AFB25A}" presName="node" presStyleLbl="node1" presStyleIdx="0" presStyleCnt="3">
        <dgm:presLayoutVars>
          <dgm:bulletEnabled val="1"/>
        </dgm:presLayoutVars>
      </dgm:prSet>
      <dgm:spPr/>
    </dgm:pt>
    <dgm:pt modelId="{3F0F14F0-51BD-4B2E-B8B9-E3A1CFC4CC60}" type="pres">
      <dgm:prSet presAssocID="{BDAD22D8-D3ED-4B74-A271-C1056B626783}" presName="sibTransSpacerBeforeConnector" presStyleCnt="0"/>
      <dgm:spPr/>
    </dgm:pt>
    <dgm:pt modelId="{E7FCC760-B455-4151-B497-4E03AF5D8CC1}" type="pres">
      <dgm:prSet presAssocID="{BDAD22D8-D3ED-4B74-A271-C1056B626783}" presName="sibTrans" presStyleLbl="node1" presStyleIdx="1" presStyleCnt="3"/>
      <dgm:spPr/>
    </dgm:pt>
    <dgm:pt modelId="{705D79AC-5A47-4F4D-BB18-6DDF4C57CF1A}" type="pres">
      <dgm:prSet presAssocID="{BDAD22D8-D3ED-4B74-A271-C1056B626783}" presName="sibTransSpacerAfterConnector" presStyleCnt="0"/>
      <dgm:spPr/>
    </dgm:pt>
    <dgm:pt modelId="{C390FBDF-53EF-4F01-887D-3EEC84ECA4A3}" type="pres">
      <dgm:prSet presAssocID="{4EC07977-7CCD-4DF4-94B8-6E599A97B9AA}" presName="node" presStyleLbl="node1" presStyleIdx="2" presStyleCnt="3">
        <dgm:presLayoutVars>
          <dgm:bulletEnabled val="1"/>
        </dgm:presLayoutVars>
      </dgm:prSet>
      <dgm:spPr/>
    </dgm:pt>
  </dgm:ptLst>
  <dgm:cxnLst>
    <dgm:cxn modelId="{82A12E38-3BC8-4D14-90E0-FCBBF58E9032}" srcId="{C9077A57-8C5A-4541-A68F-9629B671F25B}" destId="{47E90785-6A6E-4F56-B567-187439AFB25A}" srcOrd="0" destOrd="0" parTransId="{A0EF4D97-DDA5-49D7-8095-D0ED7E3413C4}" sibTransId="{BDAD22D8-D3ED-4B74-A271-C1056B626783}"/>
    <dgm:cxn modelId="{7F069F61-D3BA-498F-BB8F-621E1B64DD51}" type="presOf" srcId="{4A33099A-33B6-4C43-8CE7-FE8EBDD7A016}" destId="{C390FBDF-53EF-4F01-887D-3EEC84ECA4A3}" srcOrd="0" destOrd="2" presId="urn:microsoft.com/office/officeart/2016/7/layout/BasicProcessNew"/>
    <dgm:cxn modelId="{7585896D-BF90-4165-A248-CF5EC2EB4385}" type="presOf" srcId="{A1495A4A-3FB8-4397-AF91-1144FBD2EC20}" destId="{C390FBDF-53EF-4F01-887D-3EEC84ECA4A3}" srcOrd="0" destOrd="4" presId="urn:microsoft.com/office/officeart/2016/7/layout/BasicProcessNew"/>
    <dgm:cxn modelId="{3FBC9854-A080-4148-8749-6AEEEC502D5E}" type="presOf" srcId="{C9077A57-8C5A-4541-A68F-9629B671F25B}" destId="{7C038A6D-6456-4ACF-BCE9-F80C35C46782}" srcOrd="0" destOrd="0" presId="urn:microsoft.com/office/officeart/2016/7/layout/BasicProcessNew"/>
    <dgm:cxn modelId="{BD6AF277-EE7E-4F1B-BB62-6CEC03092838}" type="presOf" srcId="{F72244A5-CD59-47F6-8FAB-1E72734CFD59}" destId="{C390FBDF-53EF-4F01-887D-3EEC84ECA4A3}" srcOrd="0" destOrd="1" presId="urn:microsoft.com/office/officeart/2016/7/layout/BasicProcessNew"/>
    <dgm:cxn modelId="{B1381A7C-5D9F-4E4C-A009-981325FADD55}" type="presOf" srcId="{BDAD22D8-D3ED-4B74-A271-C1056B626783}" destId="{E7FCC760-B455-4151-B497-4E03AF5D8CC1}" srcOrd="0" destOrd="0" presId="urn:microsoft.com/office/officeart/2016/7/layout/BasicProcessNew"/>
    <dgm:cxn modelId="{56BD6E8F-A9C6-4788-B98D-F75F1A34E574}" srcId="{4EC07977-7CCD-4DF4-94B8-6E599A97B9AA}" destId="{F72244A5-CD59-47F6-8FAB-1E72734CFD59}" srcOrd="0" destOrd="0" parTransId="{DF3F3A77-7CCB-4E70-864E-E82F21B80DF4}" sibTransId="{888BD89F-2049-42CD-8303-D95B4E6EB36E}"/>
    <dgm:cxn modelId="{287C8593-A258-4136-B01B-C39A721ECE2C}" srcId="{4EC07977-7CCD-4DF4-94B8-6E599A97B9AA}" destId="{EF2C58A2-00B8-4F1D-9BCF-7BCA6B0211C2}" srcOrd="2" destOrd="0" parTransId="{837AB4AC-FBA7-49C3-B5DC-5B0B455B2516}" sibTransId="{8766EB14-2BAF-4503-8BD1-B94760EC8698}"/>
    <dgm:cxn modelId="{1E6103AE-585C-4D9D-B62B-87EE3470D780}" type="presOf" srcId="{EF2C58A2-00B8-4F1D-9BCF-7BCA6B0211C2}" destId="{C390FBDF-53EF-4F01-887D-3EEC84ECA4A3}" srcOrd="0" destOrd="3" presId="urn:microsoft.com/office/officeart/2016/7/layout/BasicProcessNew"/>
    <dgm:cxn modelId="{BA62E2C8-560D-4463-B487-E3FBBAD4310B}" srcId="{4EC07977-7CCD-4DF4-94B8-6E599A97B9AA}" destId="{4A33099A-33B6-4C43-8CE7-FE8EBDD7A016}" srcOrd="1" destOrd="0" parTransId="{5D0A173D-B75E-4306-AC40-EA8921899ACC}" sibTransId="{5FC248FF-8885-4F47-BC67-4D0E54CA0420}"/>
    <dgm:cxn modelId="{AFF041D1-B4A8-423A-973C-097A9776094F}" srcId="{C9077A57-8C5A-4541-A68F-9629B671F25B}" destId="{4EC07977-7CCD-4DF4-94B8-6E599A97B9AA}" srcOrd="1" destOrd="0" parTransId="{7BE2312A-461D-4727-8E59-63FC90CA86BE}" sibTransId="{26A76ED2-476A-4619-B85E-B91EEFD0C588}"/>
    <dgm:cxn modelId="{704F18ED-81BC-4981-9319-2F110545D602}" type="presOf" srcId="{47E90785-6A6E-4F56-B567-187439AFB25A}" destId="{50BB6644-F3BC-48A7-80EC-7B77FF4D47E6}" srcOrd="0" destOrd="0" presId="urn:microsoft.com/office/officeart/2016/7/layout/BasicProcessNew"/>
    <dgm:cxn modelId="{23314DF4-CFDB-4930-B887-74154430810A}" type="presOf" srcId="{4EC07977-7CCD-4DF4-94B8-6E599A97B9AA}" destId="{C390FBDF-53EF-4F01-887D-3EEC84ECA4A3}" srcOrd="0" destOrd="0" presId="urn:microsoft.com/office/officeart/2016/7/layout/BasicProcessNew"/>
    <dgm:cxn modelId="{89EDD6F9-0F9A-4336-807B-4DB1218273C5}" srcId="{4EC07977-7CCD-4DF4-94B8-6E599A97B9AA}" destId="{A1495A4A-3FB8-4397-AF91-1144FBD2EC20}" srcOrd="3" destOrd="0" parTransId="{3E76A828-E1BE-47AD-9FFC-4C7709E45041}" sibTransId="{0157D065-969A-4A57-8E88-0B96BF06F98E}"/>
    <dgm:cxn modelId="{3636C73F-F40A-4139-9021-8D68E917B6C0}" type="presParOf" srcId="{7C038A6D-6456-4ACF-BCE9-F80C35C46782}" destId="{50BB6644-F3BC-48A7-80EC-7B77FF4D47E6}" srcOrd="0" destOrd="0" presId="urn:microsoft.com/office/officeart/2016/7/layout/BasicProcessNew"/>
    <dgm:cxn modelId="{0C2195B3-ED5A-415F-87BE-CF7B95191092}" type="presParOf" srcId="{7C038A6D-6456-4ACF-BCE9-F80C35C46782}" destId="{3F0F14F0-51BD-4B2E-B8B9-E3A1CFC4CC60}" srcOrd="1" destOrd="0" presId="urn:microsoft.com/office/officeart/2016/7/layout/BasicProcessNew"/>
    <dgm:cxn modelId="{07B94127-7A33-41A0-A89C-ED530C28F6C1}" type="presParOf" srcId="{7C038A6D-6456-4ACF-BCE9-F80C35C46782}" destId="{E7FCC760-B455-4151-B497-4E03AF5D8CC1}" srcOrd="2" destOrd="0" presId="urn:microsoft.com/office/officeart/2016/7/layout/BasicProcessNew"/>
    <dgm:cxn modelId="{00C1C859-A22C-4245-AEBA-193C8EFF60F2}" type="presParOf" srcId="{7C038A6D-6456-4ACF-BCE9-F80C35C46782}" destId="{705D79AC-5A47-4F4D-BB18-6DDF4C57CF1A}" srcOrd="3" destOrd="0" presId="urn:microsoft.com/office/officeart/2016/7/layout/BasicProcessNew"/>
    <dgm:cxn modelId="{9F68022E-9152-40E0-ACC2-879187B34819}" type="presParOf" srcId="{7C038A6D-6456-4ACF-BCE9-F80C35C46782}" destId="{C390FBDF-53EF-4F01-887D-3EEC84ECA4A3}"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77A57-8C5A-4541-A68F-9629B671F25B}"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47E90785-6A6E-4F56-B567-187439AFB25A}">
      <dgm:prSet custT="1"/>
      <dgm:spPr/>
      <dgm:t>
        <a:bodyPr/>
        <a:lstStyle/>
        <a:p>
          <a:r>
            <a:rPr lang="en-GB" sz="4000" dirty="0"/>
            <a:t>Terminology</a:t>
          </a:r>
          <a:endParaRPr lang="en-US" sz="4000" dirty="0"/>
        </a:p>
      </dgm:t>
    </dgm:pt>
    <dgm:pt modelId="{A0EF4D97-DDA5-49D7-8095-D0ED7E3413C4}" type="parTrans" cxnId="{82A12E38-3BC8-4D14-90E0-FCBBF58E9032}">
      <dgm:prSet/>
      <dgm:spPr/>
      <dgm:t>
        <a:bodyPr/>
        <a:lstStyle/>
        <a:p>
          <a:endParaRPr lang="en-US"/>
        </a:p>
      </dgm:t>
    </dgm:pt>
    <dgm:pt modelId="{BDAD22D8-D3ED-4B74-A271-C1056B626783}" type="sibTrans" cxnId="{82A12E38-3BC8-4D14-90E0-FCBBF58E9032}">
      <dgm:prSet/>
      <dgm:spPr/>
      <dgm:t>
        <a:bodyPr/>
        <a:lstStyle/>
        <a:p>
          <a:endParaRPr lang="en-US"/>
        </a:p>
      </dgm:t>
    </dgm:pt>
    <dgm:pt modelId="{4EC07977-7CCD-4DF4-94B8-6E599A97B9AA}">
      <dgm:prSet custT="1"/>
      <dgm:spPr/>
      <dgm:t>
        <a:bodyPr/>
        <a:lstStyle/>
        <a:p>
          <a:r>
            <a:rPr lang="en-GB" sz="4000" dirty="0">
              <a:solidFill>
                <a:schemeClr val="tx1"/>
              </a:solidFill>
              <a:latin typeface="+mj-lt"/>
            </a:rPr>
            <a:t>Focus should be establishing a common vocabulary</a:t>
          </a:r>
          <a:endParaRPr lang="en-GB" sz="4000" dirty="0"/>
        </a:p>
      </dgm:t>
    </dgm:pt>
    <dgm:pt modelId="{7BE2312A-461D-4727-8E59-63FC90CA86BE}" type="parTrans" cxnId="{AFF041D1-B4A8-423A-973C-097A9776094F}">
      <dgm:prSet/>
      <dgm:spPr/>
      <dgm:t>
        <a:bodyPr/>
        <a:lstStyle/>
        <a:p>
          <a:endParaRPr lang="en-US"/>
        </a:p>
      </dgm:t>
    </dgm:pt>
    <dgm:pt modelId="{26A76ED2-476A-4619-B85E-B91EEFD0C588}" type="sibTrans" cxnId="{AFF041D1-B4A8-423A-973C-097A9776094F}">
      <dgm:prSet/>
      <dgm:spPr/>
      <dgm:t>
        <a:bodyPr/>
        <a:lstStyle/>
        <a:p>
          <a:endParaRPr lang="en-US"/>
        </a:p>
      </dgm:t>
    </dgm:pt>
    <dgm:pt modelId="{7C038A6D-6456-4ACF-BCE9-F80C35C46782}" type="pres">
      <dgm:prSet presAssocID="{C9077A57-8C5A-4541-A68F-9629B671F25B}" presName="Name0" presStyleCnt="0">
        <dgm:presLayoutVars>
          <dgm:dir/>
          <dgm:resizeHandles val="exact"/>
        </dgm:presLayoutVars>
      </dgm:prSet>
      <dgm:spPr/>
    </dgm:pt>
    <dgm:pt modelId="{50BB6644-F3BC-48A7-80EC-7B77FF4D47E6}" type="pres">
      <dgm:prSet presAssocID="{47E90785-6A6E-4F56-B567-187439AFB25A}" presName="node" presStyleLbl="node1" presStyleIdx="0" presStyleCnt="3">
        <dgm:presLayoutVars>
          <dgm:bulletEnabled val="1"/>
        </dgm:presLayoutVars>
      </dgm:prSet>
      <dgm:spPr/>
    </dgm:pt>
    <dgm:pt modelId="{3F0F14F0-51BD-4B2E-B8B9-E3A1CFC4CC60}" type="pres">
      <dgm:prSet presAssocID="{BDAD22D8-D3ED-4B74-A271-C1056B626783}" presName="sibTransSpacerBeforeConnector" presStyleCnt="0"/>
      <dgm:spPr/>
    </dgm:pt>
    <dgm:pt modelId="{E7FCC760-B455-4151-B497-4E03AF5D8CC1}" type="pres">
      <dgm:prSet presAssocID="{BDAD22D8-D3ED-4B74-A271-C1056B626783}" presName="sibTrans" presStyleLbl="node1" presStyleIdx="1" presStyleCnt="3"/>
      <dgm:spPr/>
    </dgm:pt>
    <dgm:pt modelId="{705D79AC-5A47-4F4D-BB18-6DDF4C57CF1A}" type="pres">
      <dgm:prSet presAssocID="{BDAD22D8-D3ED-4B74-A271-C1056B626783}" presName="sibTransSpacerAfterConnector" presStyleCnt="0"/>
      <dgm:spPr/>
    </dgm:pt>
    <dgm:pt modelId="{C390FBDF-53EF-4F01-887D-3EEC84ECA4A3}" type="pres">
      <dgm:prSet presAssocID="{4EC07977-7CCD-4DF4-94B8-6E599A97B9AA}" presName="node" presStyleLbl="node1" presStyleIdx="2" presStyleCnt="3">
        <dgm:presLayoutVars>
          <dgm:bulletEnabled val="1"/>
        </dgm:presLayoutVars>
      </dgm:prSet>
      <dgm:spPr/>
    </dgm:pt>
  </dgm:ptLst>
  <dgm:cxnLst>
    <dgm:cxn modelId="{82A12E38-3BC8-4D14-90E0-FCBBF58E9032}" srcId="{C9077A57-8C5A-4541-A68F-9629B671F25B}" destId="{47E90785-6A6E-4F56-B567-187439AFB25A}" srcOrd="0" destOrd="0" parTransId="{A0EF4D97-DDA5-49D7-8095-D0ED7E3413C4}" sibTransId="{BDAD22D8-D3ED-4B74-A271-C1056B626783}"/>
    <dgm:cxn modelId="{3FBC9854-A080-4148-8749-6AEEEC502D5E}" type="presOf" srcId="{C9077A57-8C5A-4541-A68F-9629B671F25B}" destId="{7C038A6D-6456-4ACF-BCE9-F80C35C46782}" srcOrd="0" destOrd="0" presId="urn:microsoft.com/office/officeart/2016/7/layout/BasicProcessNew"/>
    <dgm:cxn modelId="{B1381A7C-5D9F-4E4C-A009-981325FADD55}" type="presOf" srcId="{BDAD22D8-D3ED-4B74-A271-C1056B626783}" destId="{E7FCC760-B455-4151-B497-4E03AF5D8CC1}" srcOrd="0" destOrd="0" presId="urn:microsoft.com/office/officeart/2016/7/layout/BasicProcessNew"/>
    <dgm:cxn modelId="{AFF041D1-B4A8-423A-973C-097A9776094F}" srcId="{C9077A57-8C5A-4541-A68F-9629B671F25B}" destId="{4EC07977-7CCD-4DF4-94B8-6E599A97B9AA}" srcOrd="1" destOrd="0" parTransId="{7BE2312A-461D-4727-8E59-63FC90CA86BE}" sibTransId="{26A76ED2-476A-4619-B85E-B91EEFD0C588}"/>
    <dgm:cxn modelId="{704F18ED-81BC-4981-9319-2F110545D602}" type="presOf" srcId="{47E90785-6A6E-4F56-B567-187439AFB25A}" destId="{50BB6644-F3BC-48A7-80EC-7B77FF4D47E6}" srcOrd="0" destOrd="0" presId="urn:microsoft.com/office/officeart/2016/7/layout/BasicProcessNew"/>
    <dgm:cxn modelId="{23314DF4-CFDB-4930-B887-74154430810A}" type="presOf" srcId="{4EC07977-7CCD-4DF4-94B8-6E599A97B9AA}" destId="{C390FBDF-53EF-4F01-887D-3EEC84ECA4A3}" srcOrd="0" destOrd="0" presId="urn:microsoft.com/office/officeart/2016/7/layout/BasicProcessNew"/>
    <dgm:cxn modelId="{3636C73F-F40A-4139-9021-8D68E917B6C0}" type="presParOf" srcId="{7C038A6D-6456-4ACF-BCE9-F80C35C46782}" destId="{50BB6644-F3BC-48A7-80EC-7B77FF4D47E6}" srcOrd="0" destOrd="0" presId="urn:microsoft.com/office/officeart/2016/7/layout/BasicProcessNew"/>
    <dgm:cxn modelId="{0C2195B3-ED5A-415F-87BE-CF7B95191092}" type="presParOf" srcId="{7C038A6D-6456-4ACF-BCE9-F80C35C46782}" destId="{3F0F14F0-51BD-4B2E-B8B9-E3A1CFC4CC60}" srcOrd="1" destOrd="0" presId="urn:microsoft.com/office/officeart/2016/7/layout/BasicProcessNew"/>
    <dgm:cxn modelId="{07B94127-7A33-41A0-A89C-ED530C28F6C1}" type="presParOf" srcId="{7C038A6D-6456-4ACF-BCE9-F80C35C46782}" destId="{E7FCC760-B455-4151-B497-4E03AF5D8CC1}" srcOrd="2" destOrd="0" presId="urn:microsoft.com/office/officeart/2016/7/layout/BasicProcessNew"/>
    <dgm:cxn modelId="{00C1C859-A22C-4245-AEBA-193C8EFF60F2}" type="presParOf" srcId="{7C038A6D-6456-4ACF-BCE9-F80C35C46782}" destId="{705D79AC-5A47-4F4D-BB18-6DDF4C57CF1A}" srcOrd="3" destOrd="0" presId="urn:microsoft.com/office/officeart/2016/7/layout/BasicProcessNew"/>
    <dgm:cxn modelId="{9F68022E-9152-40E0-ACC2-879187B34819}" type="presParOf" srcId="{7C038A6D-6456-4ACF-BCE9-F80C35C46782}" destId="{C390FBDF-53EF-4F01-887D-3EEC84ECA4A3}" srcOrd="4" destOrd="0" presId="urn:microsoft.com/office/officeart/2016/7/layout/BasicProcessNew"/>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77A57-8C5A-4541-A68F-9629B671F25B}" type="doc">
      <dgm:prSet loTypeId="urn:microsoft.com/office/officeart/2016/7/layout/BasicProcessNew" loCatId="process" qsTypeId="urn:microsoft.com/office/officeart/2005/8/quickstyle/simple1" qsCatId="simple" csTypeId="urn:microsoft.com/office/officeart/2005/8/colors/colorful2" csCatId="colorful" phldr="1"/>
      <dgm:spPr/>
      <dgm:t>
        <a:bodyPr/>
        <a:lstStyle/>
        <a:p>
          <a:endParaRPr lang="en-US"/>
        </a:p>
      </dgm:t>
    </dgm:pt>
    <dgm:pt modelId="{47E90785-6A6E-4F56-B567-187439AFB25A}">
      <dgm:prSet custT="1"/>
      <dgm:spPr/>
      <dgm:t>
        <a:bodyPr/>
        <a:lstStyle/>
        <a:p>
          <a:r>
            <a:rPr lang="en-GB" sz="3600" dirty="0"/>
            <a:t>The language problem or conceptual positioning?</a:t>
          </a:r>
          <a:endParaRPr lang="en-US" sz="3600" dirty="0"/>
        </a:p>
      </dgm:t>
    </dgm:pt>
    <dgm:pt modelId="{A0EF4D97-DDA5-49D7-8095-D0ED7E3413C4}" type="parTrans" cxnId="{82A12E38-3BC8-4D14-90E0-FCBBF58E9032}">
      <dgm:prSet/>
      <dgm:spPr/>
      <dgm:t>
        <a:bodyPr/>
        <a:lstStyle/>
        <a:p>
          <a:endParaRPr lang="en-US"/>
        </a:p>
      </dgm:t>
    </dgm:pt>
    <dgm:pt modelId="{BDAD22D8-D3ED-4B74-A271-C1056B626783}" type="sibTrans" cxnId="{82A12E38-3BC8-4D14-90E0-FCBBF58E9032}">
      <dgm:prSet/>
      <dgm:spPr/>
      <dgm:t>
        <a:bodyPr/>
        <a:lstStyle/>
        <a:p>
          <a:endParaRPr lang="en-US"/>
        </a:p>
      </dgm:t>
    </dgm:pt>
    <dgm:pt modelId="{4EC07977-7CCD-4DF4-94B8-6E599A97B9AA}">
      <dgm:prSet custT="1"/>
      <dgm:spPr/>
      <dgm:t>
        <a:bodyPr/>
        <a:lstStyle/>
        <a:p>
          <a:r>
            <a:rPr lang="en-GB" sz="2800" dirty="0"/>
            <a:t>How can we resolve conceptual differences?</a:t>
          </a:r>
        </a:p>
      </dgm:t>
    </dgm:pt>
    <dgm:pt modelId="{7BE2312A-461D-4727-8E59-63FC90CA86BE}" type="parTrans" cxnId="{AFF041D1-B4A8-423A-973C-097A9776094F}">
      <dgm:prSet/>
      <dgm:spPr/>
      <dgm:t>
        <a:bodyPr/>
        <a:lstStyle/>
        <a:p>
          <a:endParaRPr lang="en-US"/>
        </a:p>
      </dgm:t>
    </dgm:pt>
    <dgm:pt modelId="{26A76ED2-476A-4619-B85E-B91EEFD0C588}" type="sibTrans" cxnId="{AFF041D1-B4A8-423A-973C-097A9776094F}">
      <dgm:prSet/>
      <dgm:spPr/>
      <dgm:t>
        <a:bodyPr/>
        <a:lstStyle/>
        <a:p>
          <a:endParaRPr lang="en-US"/>
        </a:p>
      </dgm:t>
    </dgm:pt>
    <dgm:pt modelId="{F72244A5-CD59-47F6-8FAB-1E72734CFD59}">
      <dgm:prSet custT="1"/>
      <dgm:spPr/>
      <dgm:t>
        <a:bodyPr/>
        <a:lstStyle/>
        <a:p>
          <a:r>
            <a:rPr lang="en-GB" sz="2400" dirty="0"/>
            <a:t>Recognition of difference</a:t>
          </a:r>
          <a:endParaRPr lang="en-US" sz="2400" dirty="0"/>
        </a:p>
      </dgm:t>
    </dgm:pt>
    <dgm:pt modelId="{DF3F3A77-7CCB-4E70-864E-E82F21B80DF4}" type="parTrans" cxnId="{56BD6E8F-A9C6-4788-B98D-F75F1A34E574}">
      <dgm:prSet/>
      <dgm:spPr/>
      <dgm:t>
        <a:bodyPr/>
        <a:lstStyle/>
        <a:p>
          <a:endParaRPr lang="en-US"/>
        </a:p>
      </dgm:t>
    </dgm:pt>
    <dgm:pt modelId="{888BD89F-2049-42CD-8303-D95B4E6EB36E}" type="sibTrans" cxnId="{56BD6E8F-A9C6-4788-B98D-F75F1A34E574}">
      <dgm:prSet/>
      <dgm:spPr/>
      <dgm:t>
        <a:bodyPr/>
        <a:lstStyle/>
        <a:p>
          <a:endParaRPr lang="en-US"/>
        </a:p>
      </dgm:t>
    </dgm:pt>
    <dgm:pt modelId="{4A33099A-33B6-4C43-8CE7-FE8EBDD7A016}">
      <dgm:prSet custT="1"/>
      <dgm:spPr/>
      <dgm:t>
        <a:bodyPr/>
        <a:lstStyle/>
        <a:p>
          <a:r>
            <a:rPr lang="en-GB" sz="2400" dirty="0"/>
            <a:t>Exploration of  the concept - NOT resolution of vocabulary differences</a:t>
          </a:r>
          <a:endParaRPr lang="en-US" sz="2400" dirty="0"/>
        </a:p>
      </dgm:t>
    </dgm:pt>
    <dgm:pt modelId="{5D0A173D-B75E-4306-AC40-EA8921899ACC}" type="parTrans" cxnId="{BA62E2C8-560D-4463-B487-E3FBBAD4310B}">
      <dgm:prSet/>
      <dgm:spPr/>
      <dgm:t>
        <a:bodyPr/>
        <a:lstStyle/>
        <a:p>
          <a:endParaRPr lang="en-US"/>
        </a:p>
      </dgm:t>
    </dgm:pt>
    <dgm:pt modelId="{5FC248FF-8885-4F47-BC67-4D0E54CA0420}" type="sibTrans" cxnId="{BA62E2C8-560D-4463-B487-E3FBBAD4310B}">
      <dgm:prSet/>
      <dgm:spPr/>
      <dgm:t>
        <a:bodyPr/>
        <a:lstStyle/>
        <a:p>
          <a:endParaRPr lang="en-US"/>
        </a:p>
      </dgm:t>
    </dgm:pt>
    <dgm:pt modelId="{EF2C58A2-00B8-4F1D-9BCF-7BCA6B0211C2}">
      <dgm:prSet custT="1"/>
      <dgm:spPr/>
      <dgm:t>
        <a:bodyPr/>
        <a:lstStyle/>
        <a:p>
          <a:r>
            <a:rPr lang="en-GB" sz="2400" dirty="0"/>
            <a:t>Different orientations emerging</a:t>
          </a:r>
          <a:endParaRPr lang="en-US" sz="2400" dirty="0"/>
        </a:p>
      </dgm:t>
    </dgm:pt>
    <dgm:pt modelId="{837AB4AC-FBA7-49C3-B5DC-5B0B455B2516}" type="parTrans" cxnId="{287C8593-A258-4136-B01B-C39A721ECE2C}">
      <dgm:prSet/>
      <dgm:spPr/>
      <dgm:t>
        <a:bodyPr/>
        <a:lstStyle/>
        <a:p>
          <a:endParaRPr lang="en-US"/>
        </a:p>
      </dgm:t>
    </dgm:pt>
    <dgm:pt modelId="{8766EB14-2BAF-4503-8BD1-B94760EC8698}" type="sibTrans" cxnId="{287C8593-A258-4136-B01B-C39A721ECE2C}">
      <dgm:prSet/>
      <dgm:spPr/>
      <dgm:t>
        <a:bodyPr/>
        <a:lstStyle/>
        <a:p>
          <a:endParaRPr lang="en-US"/>
        </a:p>
      </dgm:t>
    </dgm:pt>
    <dgm:pt modelId="{A1495A4A-3FB8-4397-AF91-1144FBD2EC20}">
      <dgm:prSet custT="1"/>
      <dgm:spPr/>
      <dgm:t>
        <a:bodyPr/>
        <a:lstStyle/>
        <a:p>
          <a:r>
            <a:rPr lang="en-GB" sz="2400" dirty="0"/>
            <a:t>Disagreement </a:t>
          </a:r>
          <a:endParaRPr lang="en-US" sz="2400" dirty="0"/>
        </a:p>
      </dgm:t>
    </dgm:pt>
    <dgm:pt modelId="{3E76A828-E1BE-47AD-9FFC-4C7709E45041}" type="parTrans" cxnId="{89EDD6F9-0F9A-4336-807B-4DB1218273C5}">
      <dgm:prSet/>
      <dgm:spPr/>
      <dgm:t>
        <a:bodyPr/>
        <a:lstStyle/>
        <a:p>
          <a:endParaRPr lang="en-US"/>
        </a:p>
      </dgm:t>
    </dgm:pt>
    <dgm:pt modelId="{0157D065-969A-4A57-8E88-0B96BF06F98E}" type="sibTrans" cxnId="{89EDD6F9-0F9A-4336-807B-4DB1218273C5}">
      <dgm:prSet/>
      <dgm:spPr/>
      <dgm:t>
        <a:bodyPr/>
        <a:lstStyle/>
        <a:p>
          <a:endParaRPr lang="en-US"/>
        </a:p>
      </dgm:t>
    </dgm:pt>
    <dgm:pt modelId="{7C038A6D-6456-4ACF-BCE9-F80C35C46782}" type="pres">
      <dgm:prSet presAssocID="{C9077A57-8C5A-4541-A68F-9629B671F25B}" presName="Name0" presStyleCnt="0">
        <dgm:presLayoutVars>
          <dgm:dir/>
          <dgm:resizeHandles val="exact"/>
        </dgm:presLayoutVars>
      </dgm:prSet>
      <dgm:spPr/>
    </dgm:pt>
    <dgm:pt modelId="{50BB6644-F3BC-48A7-80EC-7B77FF4D47E6}" type="pres">
      <dgm:prSet presAssocID="{47E90785-6A6E-4F56-B567-187439AFB25A}" presName="node" presStyleLbl="node1" presStyleIdx="0" presStyleCnt="3" custLinFactX="-2824" custLinFactNeighborX="-100000" custLinFactNeighborY="-7596">
        <dgm:presLayoutVars>
          <dgm:bulletEnabled val="1"/>
        </dgm:presLayoutVars>
      </dgm:prSet>
      <dgm:spPr/>
    </dgm:pt>
    <dgm:pt modelId="{3F0F14F0-51BD-4B2E-B8B9-E3A1CFC4CC60}" type="pres">
      <dgm:prSet presAssocID="{BDAD22D8-D3ED-4B74-A271-C1056B626783}" presName="sibTransSpacerBeforeConnector" presStyleCnt="0"/>
      <dgm:spPr/>
    </dgm:pt>
    <dgm:pt modelId="{E7FCC760-B455-4151-B497-4E03AF5D8CC1}" type="pres">
      <dgm:prSet presAssocID="{BDAD22D8-D3ED-4B74-A271-C1056B626783}" presName="sibTrans" presStyleLbl="node1" presStyleIdx="1" presStyleCnt="3"/>
      <dgm:spPr/>
    </dgm:pt>
    <dgm:pt modelId="{705D79AC-5A47-4F4D-BB18-6DDF4C57CF1A}" type="pres">
      <dgm:prSet presAssocID="{BDAD22D8-D3ED-4B74-A271-C1056B626783}" presName="sibTransSpacerAfterConnector" presStyleCnt="0"/>
      <dgm:spPr/>
    </dgm:pt>
    <dgm:pt modelId="{C390FBDF-53EF-4F01-887D-3EEC84ECA4A3}" type="pres">
      <dgm:prSet presAssocID="{4EC07977-7CCD-4DF4-94B8-6E599A97B9AA}" presName="node" presStyleLbl="node1" presStyleIdx="2" presStyleCnt="3" custLinFactNeighborX="755" custLinFactNeighborY="-3366">
        <dgm:presLayoutVars>
          <dgm:bulletEnabled val="1"/>
        </dgm:presLayoutVars>
      </dgm:prSet>
      <dgm:spPr/>
    </dgm:pt>
  </dgm:ptLst>
  <dgm:cxnLst>
    <dgm:cxn modelId="{82A12E38-3BC8-4D14-90E0-FCBBF58E9032}" srcId="{C9077A57-8C5A-4541-A68F-9629B671F25B}" destId="{47E90785-6A6E-4F56-B567-187439AFB25A}" srcOrd="0" destOrd="0" parTransId="{A0EF4D97-DDA5-49D7-8095-D0ED7E3413C4}" sibTransId="{BDAD22D8-D3ED-4B74-A271-C1056B626783}"/>
    <dgm:cxn modelId="{7F069F61-D3BA-498F-BB8F-621E1B64DD51}" type="presOf" srcId="{4A33099A-33B6-4C43-8CE7-FE8EBDD7A016}" destId="{C390FBDF-53EF-4F01-887D-3EEC84ECA4A3}" srcOrd="0" destOrd="2" presId="urn:microsoft.com/office/officeart/2016/7/layout/BasicProcessNew"/>
    <dgm:cxn modelId="{7585896D-BF90-4165-A248-CF5EC2EB4385}" type="presOf" srcId="{A1495A4A-3FB8-4397-AF91-1144FBD2EC20}" destId="{C390FBDF-53EF-4F01-887D-3EEC84ECA4A3}" srcOrd="0" destOrd="4" presId="urn:microsoft.com/office/officeart/2016/7/layout/BasicProcessNew"/>
    <dgm:cxn modelId="{3FBC9854-A080-4148-8749-6AEEEC502D5E}" type="presOf" srcId="{C9077A57-8C5A-4541-A68F-9629B671F25B}" destId="{7C038A6D-6456-4ACF-BCE9-F80C35C46782}" srcOrd="0" destOrd="0" presId="urn:microsoft.com/office/officeart/2016/7/layout/BasicProcessNew"/>
    <dgm:cxn modelId="{BD6AF277-EE7E-4F1B-BB62-6CEC03092838}" type="presOf" srcId="{F72244A5-CD59-47F6-8FAB-1E72734CFD59}" destId="{C390FBDF-53EF-4F01-887D-3EEC84ECA4A3}" srcOrd="0" destOrd="1" presId="urn:microsoft.com/office/officeart/2016/7/layout/BasicProcessNew"/>
    <dgm:cxn modelId="{B1381A7C-5D9F-4E4C-A009-981325FADD55}" type="presOf" srcId="{BDAD22D8-D3ED-4B74-A271-C1056B626783}" destId="{E7FCC760-B455-4151-B497-4E03AF5D8CC1}" srcOrd="0" destOrd="0" presId="urn:microsoft.com/office/officeart/2016/7/layout/BasicProcessNew"/>
    <dgm:cxn modelId="{56BD6E8F-A9C6-4788-B98D-F75F1A34E574}" srcId="{4EC07977-7CCD-4DF4-94B8-6E599A97B9AA}" destId="{F72244A5-CD59-47F6-8FAB-1E72734CFD59}" srcOrd="0" destOrd="0" parTransId="{DF3F3A77-7CCB-4E70-864E-E82F21B80DF4}" sibTransId="{888BD89F-2049-42CD-8303-D95B4E6EB36E}"/>
    <dgm:cxn modelId="{287C8593-A258-4136-B01B-C39A721ECE2C}" srcId="{4EC07977-7CCD-4DF4-94B8-6E599A97B9AA}" destId="{EF2C58A2-00B8-4F1D-9BCF-7BCA6B0211C2}" srcOrd="2" destOrd="0" parTransId="{837AB4AC-FBA7-49C3-B5DC-5B0B455B2516}" sibTransId="{8766EB14-2BAF-4503-8BD1-B94760EC8698}"/>
    <dgm:cxn modelId="{1E6103AE-585C-4D9D-B62B-87EE3470D780}" type="presOf" srcId="{EF2C58A2-00B8-4F1D-9BCF-7BCA6B0211C2}" destId="{C390FBDF-53EF-4F01-887D-3EEC84ECA4A3}" srcOrd="0" destOrd="3" presId="urn:microsoft.com/office/officeart/2016/7/layout/BasicProcessNew"/>
    <dgm:cxn modelId="{BA62E2C8-560D-4463-B487-E3FBBAD4310B}" srcId="{4EC07977-7CCD-4DF4-94B8-6E599A97B9AA}" destId="{4A33099A-33B6-4C43-8CE7-FE8EBDD7A016}" srcOrd="1" destOrd="0" parTransId="{5D0A173D-B75E-4306-AC40-EA8921899ACC}" sibTransId="{5FC248FF-8885-4F47-BC67-4D0E54CA0420}"/>
    <dgm:cxn modelId="{AFF041D1-B4A8-423A-973C-097A9776094F}" srcId="{C9077A57-8C5A-4541-A68F-9629B671F25B}" destId="{4EC07977-7CCD-4DF4-94B8-6E599A97B9AA}" srcOrd="1" destOrd="0" parTransId="{7BE2312A-461D-4727-8E59-63FC90CA86BE}" sibTransId="{26A76ED2-476A-4619-B85E-B91EEFD0C588}"/>
    <dgm:cxn modelId="{704F18ED-81BC-4981-9319-2F110545D602}" type="presOf" srcId="{47E90785-6A6E-4F56-B567-187439AFB25A}" destId="{50BB6644-F3BC-48A7-80EC-7B77FF4D47E6}" srcOrd="0" destOrd="0" presId="urn:microsoft.com/office/officeart/2016/7/layout/BasicProcessNew"/>
    <dgm:cxn modelId="{23314DF4-CFDB-4930-B887-74154430810A}" type="presOf" srcId="{4EC07977-7CCD-4DF4-94B8-6E599A97B9AA}" destId="{C390FBDF-53EF-4F01-887D-3EEC84ECA4A3}" srcOrd="0" destOrd="0" presId="urn:microsoft.com/office/officeart/2016/7/layout/BasicProcessNew"/>
    <dgm:cxn modelId="{89EDD6F9-0F9A-4336-807B-4DB1218273C5}" srcId="{4EC07977-7CCD-4DF4-94B8-6E599A97B9AA}" destId="{A1495A4A-3FB8-4397-AF91-1144FBD2EC20}" srcOrd="3" destOrd="0" parTransId="{3E76A828-E1BE-47AD-9FFC-4C7709E45041}" sibTransId="{0157D065-969A-4A57-8E88-0B96BF06F98E}"/>
    <dgm:cxn modelId="{3636C73F-F40A-4139-9021-8D68E917B6C0}" type="presParOf" srcId="{7C038A6D-6456-4ACF-BCE9-F80C35C46782}" destId="{50BB6644-F3BC-48A7-80EC-7B77FF4D47E6}" srcOrd="0" destOrd="0" presId="urn:microsoft.com/office/officeart/2016/7/layout/BasicProcessNew"/>
    <dgm:cxn modelId="{0C2195B3-ED5A-415F-87BE-CF7B95191092}" type="presParOf" srcId="{7C038A6D-6456-4ACF-BCE9-F80C35C46782}" destId="{3F0F14F0-51BD-4B2E-B8B9-E3A1CFC4CC60}" srcOrd="1" destOrd="0" presId="urn:microsoft.com/office/officeart/2016/7/layout/BasicProcessNew"/>
    <dgm:cxn modelId="{07B94127-7A33-41A0-A89C-ED530C28F6C1}" type="presParOf" srcId="{7C038A6D-6456-4ACF-BCE9-F80C35C46782}" destId="{E7FCC760-B455-4151-B497-4E03AF5D8CC1}" srcOrd="2" destOrd="0" presId="urn:microsoft.com/office/officeart/2016/7/layout/BasicProcessNew"/>
    <dgm:cxn modelId="{00C1C859-A22C-4245-AEBA-193C8EFF60F2}" type="presParOf" srcId="{7C038A6D-6456-4ACF-BCE9-F80C35C46782}" destId="{705D79AC-5A47-4F4D-BB18-6DDF4C57CF1A}" srcOrd="3" destOrd="0" presId="urn:microsoft.com/office/officeart/2016/7/layout/BasicProcessNew"/>
    <dgm:cxn modelId="{9F68022E-9152-40E0-ACC2-879187B34819}" type="presParOf" srcId="{7C038A6D-6456-4ACF-BCE9-F80C35C46782}" destId="{C390FBDF-53EF-4F01-887D-3EEC84ECA4A3}"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B6644-F3BC-48A7-80EC-7B77FF4D47E6}">
      <dsp:nvSpPr>
        <dsp:cNvPr id="0" name=""/>
        <dsp:cNvSpPr/>
      </dsp:nvSpPr>
      <dsp:spPr>
        <a:xfrm>
          <a:off x="559" y="391927"/>
          <a:ext cx="4821361" cy="2892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977900">
            <a:lnSpc>
              <a:spcPct val="90000"/>
            </a:lnSpc>
            <a:spcBef>
              <a:spcPct val="0"/>
            </a:spcBef>
            <a:spcAft>
              <a:spcPct val="35000"/>
            </a:spcAft>
            <a:buNone/>
          </a:pPr>
          <a:r>
            <a:rPr lang="en-GB" sz="2200" kern="1200" dirty="0"/>
            <a:t>The language problem or conceptual positioning?</a:t>
          </a:r>
          <a:endParaRPr lang="en-US" sz="2200" kern="1200" dirty="0"/>
        </a:p>
      </dsp:txBody>
      <dsp:txXfrm>
        <a:off x="559" y="391927"/>
        <a:ext cx="4821361" cy="2892816"/>
      </dsp:txXfrm>
    </dsp:sp>
    <dsp:sp modelId="{E7FCC760-B455-4151-B497-4E03AF5D8CC1}">
      <dsp:nvSpPr>
        <dsp:cNvPr id="0" name=""/>
        <dsp:cNvSpPr/>
      </dsp:nvSpPr>
      <dsp:spPr>
        <a:xfrm>
          <a:off x="4896197" y="1716835"/>
          <a:ext cx="723204" cy="243000"/>
        </a:xfrm>
        <a:prstGeom prst="rightArrow">
          <a:avLst>
            <a:gd name="adj1" fmla="val 50000"/>
            <a:gd name="adj2" fmla="val 5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0FBDF-53EF-4F01-887D-3EEC84ECA4A3}">
      <dsp:nvSpPr>
        <dsp:cNvPr id="0" name=""/>
        <dsp:cNvSpPr/>
      </dsp:nvSpPr>
      <dsp:spPr>
        <a:xfrm>
          <a:off x="5693678" y="391927"/>
          <a:ext cx="4821361" cy="289281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977900">
            <a:lnSpc>
              <a:spcPct val="90000"/>
            </a:lnSpc>
            <a:spcBef>
              <a:spcPct val="0"/>
            </a:spcBef>
            <a:spcAft>
              <a:spcPct val="35000"/>
            </a:spcAft>
            <a:buNone/>
          </a:pPr>
          <a:r>
            <a:rPr lang="en-GB" sz="2200" kern="1200"/>
            <a:t>How can we resolve conceptual differences?</a:t>
          </a:r>
        </a:p>
        <a:p>
          <a:pPr marL="0" lvl="0" indent="0" algn="l" defTabSz="977900">
            <a:lnSpc>
              <a:spcPct val="90000"/>
            </a:lnSpc>
            <a:spcBef>
              <a:spcPct val="0"/>
            </a:spcBef>
            <a:spcAft>
              <a:spcPct val="35000"/>
            </a:spcAft>
            <a:buNone/>
          </a:pPr>
          <a:endParaRPr lang="en-GB" sz="2200" kern="1200"/>
        </a:p>
        <a:p>
          <a:pPr marL="171450" lvl="1" indent="-171450" algn="l" defTabSz="755650">
            <a:lnSpc>
              <a:spcPct val="90000"/>
            </a:lnSpc>
            <a:spcBef>
              <a:spcPct val="0"/>
            </a:spcBef>
            <a:spcAft>
              <a:spcPct val="15000"/>
            </a:spcAft>
            <a:buChar char="•"/>
          </a:pPr>
          <a:r>
            <a:rPr lang="en-GB" sz="1700" kern="1200"/>
            <a:t>Recognition of difference</a:t>
          </a:r>
          <a:endParaRPr lang="en-US" sz="1700" kern="1200"/>
        </a:p>
        <a:p>
          <a:pPr marL="171450" lvl="1" indent="-171450" algn="l" defTabSz="755650">
            <a:lnSpc>
              <a:spcPct val="90000"/>
            </a:lnSpc>
            <a:spcBef>
              <a:spcPct val="0"/>
            </a:spcBef>
            <a:spcAft>
              <a:spcPct val="15000"/>
            </a:spcAft>
            <a:buChar char="•"/>
          </a:pPr>
          <a:r>
            <a:rPr lang="en-GB" sz="1700" kern="1200"/>
            <a:t>Exploration of  the concept - NOT resolution of vocabulary differences</a:t>
          </a:r>
          <a:endParaRPr lang="en-US" sz="1700" kern="1200"/>
        </a:p>
        <a:p>
          <a:pPr marL="171450" lvl="1" indent="-171450" algn="l" defTabSz="755650">
            <a:lnSpc>
              <a:spcPct val="90000"/>
            </a:lnSpc>
            <a:spcBef>
              <a:spcPct val="0"/>
            </a:spcBef>
            <a:spcAft>
              <a:spcPct val="15000"/>
            </a:spcAft>
            <a:buChar char="•"/>
          </a:pPr>
          <a:r>
            <a:rPr lang="en-GB" sz="1700" kern="1200"/>
            <a:t>Different orientations emerging</a:t>
          </a:r>
          <a:endParaRPr lang="en-US" sz="1700" kern="1200"/>
        </a:p>
        <a:p>
          <a:pPr marL="171450" lvl="1" indent="-171450" algn="l" defTabSz="755650">
            <a:lnSpc>
              <a:spcPct val="90000"/>
            </a:lnSpc>
            <a:spcBef>
              <a:spcPct val="0"/>
            </a:spcBef>
            <a:spcAft>
              <a:spcPct val="15000"/>
            </a:spcAft>
            <a:buChar char="•"/>
          </a:pPr>
          <a:r>
            <a:rPr lang="en-GB" sz="1700" kern="1200"/>
            <a:t>Disagreement </a:t>
          </a:r>
          <a:endParaRPr lang="en-US" sz="1700" kern="1200"/>
        </a:p>
      </dsp:txBody>
      <dsp:txXfrm>
        <a:off x="5693678" y="391927"/>
        <a:ext cx="4821361" cy="28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B6644-F3BC-48A7-80EC-7B77FF4D47E6}">
      <dsp:nvSpPr>
        <dsp:cNvPr id="0" name=""/>
        <dsp:cNvSpPr/>
      </dsp:nvSpPr>
      <dsp:spPr>
        <a:xfrm>
          <a:off x="559" y="391927"/>
          <a:ext cx="4821361" cy="2892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Terminology</a:t>
          </a:r>
          <a:endParaRPr lang="en-US" sz="4000" kern="1200" dirty="0"/>
        </a:p>
      </dsp:txBody>
      <dsp:txXfrm>
        <a:off x="559" y="391927"/>
        <a:ext cx="4821361" cy="2892816"/>
      </dsp:txXfrm>
    </dsp:sp>
    <dsp:sp modelId="{E7FCC760-B455-4151-B497-4E03AF5D8CC1}">
      <dsp:nvSpPr>
        <dsp:cNvPr id="0" name=""/>
        <dsp:cNvSpPr/>
      </dsp:nvSpPr>
      <dsp:spPr>
        <a:xfrm>
          <a:off x="4896197" y="1716835"/>
          <a:ext cx="723204" cy="243000"/>
        </a:xfrm>
        <a:prstGeom prst="rightArrow">
          <a:avLst>
            <a:gd name="adj1" fmla="val 50000"/>
            <a:gd name="adj2" fmla="val 5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0FBDF-53EF-4F01-887D-3EEC84ECA4A3}">
      <dsp:nvSpPr>
        <dsp:cNvPr id="0" name=""/>
        <dsp:cNvSpPr/>
      </dsp:nvSpPr>
      <dsp:spPr>
        <a:xfrm>
          <a:off x="5693678" y="391927"/>
          <a:ext cx="4821361" cy="289281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tx1"/>
              </a:solidFill>
              <a:latin typeface="+mj-lt"/>
            </a:rPr>
            <a:t>Focus should be establishing a common vocabulary</a:t>
          </a:r>
          <a:endParaRPr lang="en-GB" sz="4000" kern="1200" dirty="0"/>
        </a:p>
      </dsp:txBody>
      <dsp:txXfrm>
        <a:off x="5693678" y="391927"/>
        <a:ext cx="4821361" cy="2892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B6644-F3BC-48A7-80EC-7B77FF4D47E6}">
      <dsp:nvSpPr>
        <dsp:cNvPr id="0" name=""/>
        <dsp:cNvSpPr/>
      </dsp:nvSpPr>
      <dsp:spPr>
        <a:xfrm>
          <a:off x="0" y="0"/>
          <a:ext cx="4821361" cy="34352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600200">
            <a:lnSpc>
              <a:spcPct val="90000"/>
            </a:lnSpc>
            <a:spcBef>
              <a:spcPct val="0"/>
            </a:spcBef>
            <a:spcAft>
              <a:spcPct val="35000"/>
            </a:spcAft>
            <a:buNone/>
          </a:pPr>
          <a:r>
            <a:rPr lang="en-GB" sz="3600" kern="1200" dirty="0"/>
            <a:t>The language problem or conceptual positioning?</a:t>
          </a:r>
          <a:endParaRPr lang="en-US" sz="3600" kern="1200" dirty="0"/>
        </a:p>
      </dsp:txBody>
      <dsp:txXfrm>
        <a:off x="0" y="0"/>
        <a:ext cx="4821361" cy="3435220"/>
      </dsp:txXfrm>
    </dsp:sp>
    <dsp:sp modelId="{E7FCC760-B455-4151-B497-4E03AF5D8CC1}">
      <dsp:nvSpPr>
        <dsp:cNvPr id="0" name=""/>
        <dsp:cNvSpPr/>
      </dsp:nvSpPr>
      <dsp:spPr>
        <a:xfrm>
          <a:off x="4896197" y="1716835"/>
          <a:ext cx="723204" cy="243000"/>
        </a:xfrm>
        <a:prstGeom prst="rightArrow">
          <a:avLst>
            <a:gd name="adj1" fmla="val 50000"/>
            <a:gd name="adj2" fmla="val 5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0FBDF-53EF-4F01-887D-3EEC84ECA4A3}">
      <dsp:nvSpPr>
        <dsp:cNvPr id="0" name=""/>
        <dsp:cNvSpPr/>
      </dsp:nvSpPr>
      <dsp:spPr>
        <a:xfrm>
          <a:off x="5694238" y="5095"/>
          <a:ext cx="4821361" cy="3435220"/>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244600">
            <a:lnSpc>
              <a:spcPct val="90000"/>
            </a:lnSpc>
            <a:spcBef>
              <a:spcPct val="0"/>
            </a:spcBef>
            <a:spcAft>
              <a:spcPct val="35000"/>
            </a:spcAft>
            <a:buNone/>
          </a:pPr>
          <a:r>
            <a:rPr lang="en-GB" sz="2800" kern="1200" dirty="0"/>
            <a:t>How can we resolve conceptual differences?</a:t>
          </a:r>
        </a:p>
        <a:p>
          <a:pPr marL="228600" lvl="1" indent="-228600" algn="l" defTabSz="1066800">
            <a:lnSpc>
              <a:spcPct val="90000"/>
            </a:lnSpc>
            <a:spcBef>
              <a:spcPct val="0"/>
            </a:spcBef>
            <a:spcAft>
              <a:spcPct val="15000"/>
            </a:spcAft>
            <a:buChar char="•"/>
          </a:pPr>
          <a:r>
            <a:rPr lang="en-GB" sz="2400" kern="1200" dirty="0"/>
            <a:t>Recognition of difference</a:t>
          </a:r>
          <a:endParaRPr lang="en-US" sz="2400" kern="1200" dirty="0"/>
        </a:p>
        <a:p>
          <a:pPr marL="228600" lvl="1" indent="-228600" algn="l" defTabSz="1066800">
            <a:lnSpc>
              <a:spcPct val="90000"/>
            </a:lnSpc>
            <a:spcBef>
              <a:spcPct val="0"/>
            </a:spcBef>
            <a:spcAft>
              <a:spcPct val="15000"/>
            </a:spcAft>
            <a:buChar char="•"/>
          </a:pPr>
          <a:r>
            <a:rPr lang="en-GB" sz="2400" kern="1200" dirty="0"/>
            <a:t>Exploration of  the concept - NOT resolution of vocabulary differences</a:t>
          </a:r>
          <a:endParaRPr lang="en-US" sz="2400" kern="1200" dirty="0"/>
        </a:p>
        <a:p>
          <a:pPr marL="228600" lvl="1" indent="-228600" algn="l" defTabSz="1066800">
            <a:lnSpc>
              <a:spcPct val="90000"/>
            </a:lnSpc>
            <a:spcBef>
              <a:spcPct val="0"/>
            </a:spcBef>
            <a:spcAft>
              <a:spcPct val="15000"/>
            </a:spcAft>
            <a:buChar char="•"/>
          </a:pPr>
          <a:r>
            <a:rPr lang="en-GB" sz="2400" kern="1200" dirty="0"/>
            <a:t>Different orientations emerging</a:t>
          </a:r>
          <a:endParaRPr lang="en-US" sz="2400" kern="1200" dirty="0"/>
        </a:p>
        <a:p>
          <a:pPr marL="228600" lvl="1" indent="-228600" algn="l" defTabSz="1066800">
            <a:lnSpc>
              <a:spcPct val="90000"/>
            </a:lnSpc>
            <a:spcBef>
              <a:spcPct val="0"/>
            </a:spcBef>
            <a:spcAft>
              <a:spcPct val="15000"/>
            </a:spcAft>
            <a:buChar char="•"/>
          </a:pPr>
          <a:r>
            <a:rPr lang="en-GB" sz="2400" kern="1200" dirty="0"/>
            <a:t>Disagreement </a:t>
          </a:r>
          <a:endParaRPr lang="en-US" sz="2400" kern="1200" dirty="0"/>
        </a:p>
      </dsp:txBody>
      <dsp:txXfrm>
        <a:off x="5694238" y="5095"/>
        <a:ext cx="4821361" cy="3435220"/>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1"/>
            <a:ext cx="2944283" cy="497020"/>
          </a:xfrm>
          <a:prstGeom prst="rect">
            <a:avLst/>
          </a:prstGeom>
        </p:spPr>
        <p:txBody>
          <a:bodyPr vert="horz" lIns="91440" tIns="45720" rIns="91440" bIns="45720" rtlCol="0"/>
          <a:lstStyle>
            <a:lvl1pPr algn="r">
              <a:defRPr sz="1200"/>
            </a:lvl1pPr>
          </a:lstStyle>
          <a:p>
            <a:fld id="{DF04F68D-FC46-442F-A96D-453EF4984F1A}" type="datetimeFigureOut">
              <a:rPr lang="en-GB" smtClean="0"/>
              <a:t>19/04/2017</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CAE5D44D-A30E-4EEB-B36B-A57364B4D286}" type="slidenum">
              <a:rPr lang="en-GB" smtClean="0"/>
              <a:t>‹#›</a:t>
            </a:fld>
            <a:endParaRPr lang="en-GB"/>
          </a:p>
        </p:txBody>
      </p:sp>
    </p:spTree>
    <p:extLst>
      <p:ext uri="{BB962C8B-B14F-4D97-AF65-F5344CB8AC3E}">
        <p14:creationId xmlns:p14="http://schemas.microsoft.com/office/powerpoint/2010/main" val="3993533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1"/>
            <a:ext cx="2944283" cy="497020"/>
          </a:xfrm>
          <a:prstGeom prst="rect">
            <a:avLst/>
          </a:prstGeom>
        </p:spPr>
        <p:txBody>
          <a:bodyPr vert="horz" lIns="91440" tIns="45720" rIns="91440" bIns="45720" rtlCol="0"/>
          <a:lstStyle>
            <a:lvl1pPr algn="r">
              <a:defRPr sz="1200"/>
            </a:lvl1pPr>
          </a:lstStyle>
          <a:p>
            <a:fld id="{BE210821-9ECA-4E13-81C3-BC0CFBA546FD}" type="datetimeFigureOut">
              <a:rPr lang="en-GB" smtClean="0"/>
              <a:t>19/04/2017</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4210CE69-9402-44C6-8C94-FADACD247DDF}" type="slidenum">
              <a:rPr lang="en-GB" smtClean="0"/>
              <a:t>‹#›</a:t>
            </a:fld>
            <a:endParaRPr lang="en-GB"/>
          </a:p>
        </p:txBody>
      </p:sp>
    </p:spTree>
    <p:extLst>
      <p:ext uri="{BB962C8B-B14F-4D97-AF65-F5344CB8AC3E}">
        <p14:creationId xmlns:p14="http://schemas.microsoft.com/office/powerpoint/2010/main" val="333460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1</a:t>
            </a:fld>
            <a:endParaRPr lang="en-GB"/>
          </a:p>
        </p:txBody>
      </p:sp>
    </p:spTree>
    <p:extLst>
      <p:ext uri="{BB962C8B-B14F-4D97-AF65-F5344CB8AC3E}">
        <p14:creationId xmlns:p14="http://schemas.microsoft.com/office/powerpoint/2010/main" val="3577085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10</a:t>
            </a:fld>
            <a:endParaRPr lang="en-GB"/>
          </a:p>
        </p:txBody>
      </p:sp>
    </p:spTree>
    <p:extLst>
      <p:ext uri="{BB962C8B-B14F-4D97-AF65-F5344CB8AC3E}">
        <p14:creationId xmlns:p14="http://schemas.microsoft.com/office/powerpoint/2010/main" val="386471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11</a:t>
            </a:fld>
            <a:endParaRPr lang="en-GB"/>
          </a:p>
        </p:txBody>
      </p:sp>
    </p:spTree>
    <p:extLst>
      <p:ext uri="{BB962C8B-B14F-4D97-AF65-F5344CB8AC3E}">
        <p14:creationId xmlns:p14="http://schemas.microsoft.com/office/powerpoint/2010/main" val="111611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claims made above are all based on interviews with academics involved in interdisciplinary research, but a close look at the interaction that actually takes place reveals that what they represent as terminological problems may be a shorthand for more complex issues related to </a:t>
            </a:r>
            <a:r>
              <a:rPr lang="en-GB" sz="1200" b="1" kern="1200" dirty="0">
                <a:solidFill>
                  <a:schemeClr val="tx1"/>
                </a:solidFill>
                <a:effectLst/>
                <a:latin typeface="+mn-lt"/>
                <a:ea typeface="+mn-ea"/>
                <a:cs typeface="+mn-cs"/>
              </a:rPr>
              <a:t>conceptual positioning.</a:t>
            </a:r>
            <a:r>
              <a:rPr lang="en-GB" sz="1200" kern="1200" dirty="0">
                <a:solidFill>
                  <a:schemeClr val="tx1"/>
                </a:solidFill>
                <a:effectLst/>
                <a:latin typeface="+mn-lt"/>
                <a:ea typeface="+mn-ea"/>
                <a:cs typeface="+mn-cs"/>
              </a:rPr>
              <a:t> Resolving conceptual differences can in turn reveal other divisions that will need to be carefully negotiated.</a:t>
            </a:r>
          </a:p>
        </p:txBody>
      </p:sp>
      <p:sp>
        <p:nvSpPr>
          <p:cNvPr id="4" name="Slide Number Placeholder 3"/>
          <p:cNvSpPr>
            <a:spLocks noGrp="1"/>
          </p:cNvSpPr>
          <p:nvPr>
            <p:ph type="sldNum" sz="quarter" idx="10"/>
          </p:nvPr>
        </p:nvSpPr>
        <p:spPr/>
        <p:txBody>
          <a:bodyPr/>
          <a:lstStyle/>
          <a:p>
            <a:fld id="{4210CE69-9402-44C6-8C94-FADACD247DDF}" type="slidenum">
              <a:rPr lang="en-GB" smtClean="0"/>
              <a:t>12</a:t>
            </a:fld>
            <a:endParaRPr lang="en-GB"/>
          </a:p>
        </p:txBody>
      </p:sp>
    </p:spTree>
    <p:extLst>
      <p:ext uri="{BB962C8B-B14F-4D97-AF65-F5344CB8AC3E}">
        <p14:creationId xmlns:p14="http://schemas.microsoft.com/office/powerpoint/2010/main" val="4072937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Will illustrate this with extracts from a single disciplinary meeting, a one-day interdisciplinary seminar on the subject of Climate Security aimed at identifying key issues and lines of interdisciplinary research in this area. The disciplines involved were: Politics; International Studies; Sociology; Philosophy; Social Theory; Public Policy; Economics; Law; Biology, Engineering.</a:t>
            </a:r>
          </a:p>
        </p:txBody>
      </p:sp>
      <p:sp>
        <p:nvSpPr>
          <p:cNvPr id="4" name="Slide Number Placeholder 3"/>
          <p:cNvSpPr>
            <a:spLocks noGrp="1"/>
          </p:cNvSpPr>
          <p:nvPr>
            <p:ph type="sldNum" sz="quarter" idx="10"/>
          </p:nvPr>
        </p:nvSpPr>
        <p:spPr/>
        <p:txBody>
          <a:bodyPr/>
          <a:lstStyle/>
          <a:p>
            <a:fld id="{4210CE69-9402-44C6-8C94-FADACD247DDF}" type="slidenum">
              <a:rPr lang="en-GB" smtClean="0"/>
              <a:t>13</a:t>
            </a:fld>
            <a:endParaRPr lang="en-GB"/>
          </a:p>
        </p:txBody>
      </p:sp>
    </p:spTree>
    <p:extLst>
      <p:ext uri="{BB962C8B-B14F-4D97-AF65-F5344CB8AC3E}">
        <p14:creationId xmlns:p14="http://schemas.microsoft.com/office/powerpoint/2010/main" val="2831005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Important at the outset to point out that the participants were well aware of differences between disciplines and research orientations and that they recognised the importance of drawing on one another’s strengths and expertise. Here are a couple of invitations from social scientists to ‘scientists’ (QUAL to QUANT): </a:t>
            </a:r>
          </a:p>
        </p:txBody>
      </p:sp>
      <p:sp>
        <p:nvSpPr>
          <p:cNvPr id="4" name="Slide Number Placeholder 3"/>
          <p:cNvSpPr>
            <a:spLocks noGrp="1"/>
          </p:cNvSpPr>
          <p:nvPr>
            <p:ph type="sldNum" sz="quarter" idx="10"/>
          </p:nvPr>
        </p:nvSpPr>
        <p:spPr/>
        <p:txBody>
          <a:bodyPr/>
          <a:lstStyle/>
          <a:p>
            <a:fld id="{4210CE69-9402-44C6-8C94-FADACD247DDF}" type="slidenum">
              <a:rPr lang="en-GB" smtClean="0"/>
              <a:t>14</a:t>
            </a:fld>
            <a:endParaRPr lang="en-GB"/>
          </a:p>
        </p:txBody>
      </p:sp>
    </p:spTree>
    <p:extLst>
      <p:ext uri="{BB962C8B-B14F-4D97-AF65-F5344CB8AC3E}">
        <p14:creationId xmlns:p14="http://schemas.microsoft.com/office/powerpoint/2010/main" val="387824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One of the key concepts to emerge was that of justice and it’s important to note that the process of establishing shared understanding involved </a:t>
            </a:r>
            <a:r>
              <a:rPr lang="en-GB" sz="1200" i="1" kern="1200" dirty="0">
                <a:solidFill>
                  <a:schemeClr val="tx1"/>
                </a:solidFill>
                <a:effectLst/>
                <a:latin typeface="+mn-lt"/>
                <a:ea typeface="+mn-ea"/>
                <a:cs typeface="+mn-cs"/>
              </a:rPr>
              <a:t>exploration of the concept</a:t>
            </a:r>
            <a:r>
              <a:rPr lang="en-GB" sz="1200" kern="1200" dirty="0">
                <a:solidFill>
                  <a:schemeClr val="tx1"/>
                </a:solidFill>
                <a:effectLst/>
                <a:latin typeface="+mn-lt"/>
                <a:ea typeface="+mn-ea"/>
                <a:cs typeface="+mn-cs"/>
              </a:rPr>
              <a:t> and not </a:t>
            </a:r>
            <a:r>
              <a:rPr lang="en-GB" sz="1200" i="1" kern="1200" dirty="0">
                <a:solidFill>
                  <a:schemeClr val="tx1"/>
                </a:solidFill>
                <a:effectLst/>
                <a:latin typeface="+mn-lt"/>
                <a:ea typeface="+mn-ea"/>
                <a:cs typeface="+mn-cs"/>
              </a:rPr>
              <a:t>resolution of vocabulary differences</a:t>
            </a: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fact there is not a single example anywhere in my data of a straightforward vocabulary difference; all the differences were at the conceptual level, with terminological implications.</a:t>
            </a:r>
          </a:p>
        </p:txBody>
      </p:sp>
      <p:sp>
        <p:nvSpPr>
          <p:cNvPr id="4" name="Slide Number Placeholder 3"/>
          <p:cNvSpPr>
            <a:spLocks noGrp="1"/>
          </p:cNvSpPr>
          <p:nvPr>
            <p:ph type="sldNum" sz="quarter" idx="10"/>
          </p:nvPr>
        </p:nvSpPr>
        <p:spPr/>
        <p:txBody>
          <a:bodyPr/>
          <a:lstStyle/>
          <a:p>
            <a:fld id="{4210CE69-9402-44C6-8C94-FADACD247DDF}" type="slidenum">
              <a:rPr lang="en-GB" smtClean="0"/>
              <a:t>15</a:t>
            </a:fld>
            <a:endParaRPr lang="en-GB"/>
          </a:p>
        </p:txBody>
      </p:sp>
    </p:spTree>
    <p:extLst>
      <p:ext uri="{BB962C8B-B14F-4D97-AF65-F5344CB8AC3E}">
        <p14:creationId xmlns:p14="http://schemas.microsoft.com/office/powerpoint/2010/main" val="423935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16</a:t>
            </a:fld>
            <a:endParaRPr lang="en-GB"/>
          </a:p>
        </p:txBody>
      </p:sp>
    </p:spTree>
    <p:extLst>
      <p:ext uri="{BB962C8B-B14F-4D97-AF65-F5344CB8AC3E}">
        <p14:creationId xmlns:p14="http://schemas.microsoft.com/office/powerpoint/2010/main" val="1371093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issues that needed to be resolved were not merely conceptual and related to different orientations. An important one in this meeting was that between researchers working ‘in the library’, at an abstract level and those ‘on the ground’, working with individuals and organisations seeking to resolve practical problems:</a:t>
            </a:r>
          </a:p>
        </p:txBody>
      </p:sp>
      <p:sp>
        <p:nvSpPr>
          <p:cNvPr id="4" name="Slide Number Placeholder 3"/>
          <p:cNvSpPr>
            <a:spLocks noGrp="1"/>
          </p:cNvSpPr>
          <p:nvPr>
            <p:ph type="sldNum" sz="quarter" idx="10"/>
          </p:nvPr>
        </p:nvSpPr>
        <p:spPr/>
        <p:txBody>
          <a:bodyPr/>
          <a:lstStyle/>
          <a:p>
            <a:fld id="{4210CE69-9402-44C6-8C94-FADACD247DDF}" type="slidenum">
              <a:rPr lang="en-GB" smtClean="0"/>
              <a:t>17</a:t>
            </a:fld>
            <a:endParaRPr lang="en-GB"/>
          </a:p>
        </p:txBody>
      </p:sp>
    </p:spTree>
    <p:extLst>
      <p:ext uri="{BB962C8B-B14F-4D97-AF65-F5344CB8AC3E}">
        <p14:creationId xmlns:p14="http://schemas.microsoft.com/office/powerpoint/2010/main" val="234777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in turn exposed a fundamental division between those for whom theory was particularly important and others who believed practical outcomes were more important. The disagreement this produced is evident in the following extract:</a:t>
            </a:r>
          </a:p>
        </p:txBody>
      </p:sp>
      <p:sp>
        <p:nvSpPr>
          <p:cNvPr id="4" name="Slide Number Placeholder 3"/>
          <p:cNvSpPr>
            <a:spLocks noGrp="1"/>
          </p:cNvSpPr>
          <p:nvPr>
            <p:ph type="sldNum" sz="quarter" idx="10"/>
          </p:nvPr>
        </p:nvSpPr>
        <p:spPr/>
        <p:txBody>
          <a:bodyPr/>
          <a:lstStyle/>
          <a:p>
            <a:fld id="{4210CE69-9402-44C6-8C94-FADACD247DDF}" type="slidenum">
              <a:rPr lang="en-GB" smtClean="0"/>
              <a:t>18</a:t>
            </a:fld>
            <a:endParaRPr lang="en-GB"/>
          </a:p>
        </p:txBody>
      </p:sp>
    </p:spTree>
    <p:extLst>
      <p:ext uri="{BB962C8B-B14F-4D97-AF65-F5344CB8AC3E}">
        <p14:creationId xmlns:p14="http://schemas.microsoft.com/office/powerpoint/2010/main" val="393826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19</a:t>
            </a:fld>
            <a:endParaRPr lang="en-GB"/>
          </a:p>
        </p:txBody>
      </p:sp>
    </p:spTree>
    <p:extLst>
      <p:ext uri="{BB962C8B-B14F-4D97-AF65-F5344CB8AC3E}">
        <p14:creationId xmlns:p14="http://schemas.microsoft.com/office/powerpoint/2010/main" val="143934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Will argue traditional views of obstacles to successful interdisciplinary collaboration are misguided and direct attention away from much more important issues. Will also show how even when initial problems have been resolved interactional practices can produce other challenges. </a:t>
            </a:r>
            <a:endParaRPr lang="en-GB" dirty="0"/>
          </a:p>
        </p:txBody>
      </p:sp>
      <p:sp>
        <p:nvSpPr>
          <p:cNvPr id="4" name="Slide Number Placeholder 3"/>
          <p:cNvSpPr>
            <a:spLocks noGrp="1"/>
          </p:cNvSpPr>
          <p:nvPr>
            <p:ph type="sldNum" sz="quarter" idx="10"/>
          </p:nvPr>
        </p:nvSpPr>
        <p:spPr/>
        <p:txBody>
          <a:bodyPr/>
          <a:lstStyle/>
          <a:p>
            <a:fld id="{4210CE69-9402-44C6-8C94-FADACD247DDF}" type="slidenum">
              <a:rPr lang="en-GB" smtClean="0"/>
              <a:t>2</a:t>
            </a:fld>
            <a:endParaRPr lang="en-GB"/>
          </a:p>
        </p:txBody>
      </p:sp>
    </p:spTree>
    <p:extLst>
      <p:ext uri="{BB962C8B-B14F-4D97-AF65-F5344CB8AC3E}">
        <p14:creationId xmlns:p14="http://schemas.microsoft.com/office/powerpoint/2010/main" val="2388981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Even when Stage 3 has been reached there can be potentially more serious problems arising from interactional practices established over time. The following example takes up the division already identified (the desk vs practice – in this case the lab) and shows how the ‘wets’ representing biology close down a contribution by a ‘dry’:</a:t>
            </a:r>
          </a:p>
        </p:txBody>
      </p:sp>
      <p:sp>
        <p:nvSpPr>
          <p:cNvPr id="4" name="Slide Number Placeholder 3"/>
          <p:cNvSpPr>
            <a:spLocks noGrp="1"/>
          </p:cNvSpPr>
          <p:nvPr>
            <p:ph type="sldNum" sz="quarter" idx="10"/>
          </p:nvPr>
        </p:nvSpPr>
        <p:spPr/>
        <p:txBody>
          <a:bodyPr/>
          <a:lstStyle/>
          <a:p>
            <a:fld id="{4210CE69-9402-44C6-8C94-FADACD247DDF}" type="slidenum">
              <a:rPr lang="en-GB" smtClean="0"/>
              <a:t>20</a:t>
            </a:fld>
            <a:endParaRPr lang="en-GB"/>
          </a:p>
        </p:txBody>
      </p:sp>
    </p:spTree>
    <p:extLst>
      <p:ext uri="{BB962C8B-B14F-4D97-AF65-F5344CB8AC3E}">
        <p14:creationId xmlns:p14="http://schemas.microsoft.com/office/powerpoint/2010/main" val="103344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Sue, a dry, tries to pursue a line of questioning directed at what she sees as a problem with the data presented by Mary, a wet. When Mary tries to close this down by appealing to experimental conditions, and when Sue pursues her questioning Mary (supported by Kate’s laughter) responds in a way that exposes Sue’s lack of laboratory experience, forcing Sue to clarify that she was not challenging, merely explaining. This sort of premature ‘closing down’ is common in this group and the resulting collaboration (and outcomes) were perceived as unsatisfactory by participants.</a:t>
            </a:r>
          </a:p>
        </p:txBody>
      </p:sp>
      <p:sp>
        <p:nvSpPr>
          <p:cNvPr id="4" name="Slide Number Placeholder 3"/>
          <p:cNvSpPr>
            <a:spLocks noGrp="1"/>
          </p:cNvSpPr>
          <p:nvPr>
            <p:ph type="sldNum" sz="quarter" idx="10"/>
          </p:nvPr>
        </p:nvSpPr>
        <p:spPr/>
        <p:txBody>
          <a:bodyPr/>
          <a:lstStyle/>
          <a:p>
            <a:fld id="{4210CE69-9402-44C6-8C94-FADACD247DDF}" type="slidenum">
              <a:rPr lang="en-GB" smtClean="0"/>
              <a:t>21</a:t>
            </a:fld>
            <a:endParaRPr lang="en-GB"/>
          </a:p>
        </p:txBody>
      </p:sp>
    </p:spTree>
    <p:extLst>
      <p:ext uri="{BB962C8B-B14F-4D97-AF65-F5344CB8AC3E}">
        <p14:creationId xmlns:p14="http://schemas.microsoft.com/office/powerpoint/2010/main" val="454560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22</a:t>
            </a:fld>
            <a:endParaRPr lang="en-GB"/>
          </a:p>
        </p:txBody>
      </p:sp>
    </p:spTree>
    <p:extLst>
      <p:ext uri="{BB962C8B-B14F-4D97-AF65-F5344CB8AC3E}">
        <p14:creationId xmlns:p14="http://schemas.microsoft.com/office/powerpoint/2010/main" val="2693897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mindedness and awareness</a:t>
            </a:r>
          </a:p>
        </p:txBody>
      </p:sp>
      <p:sp>
        <p:nvSpPr>
          <p:cNvPr id="4" name="Slide Number Placeholder 3"/>
          <p:cNvSpPr>
            <a:spLocks noGrp="1"/>
          </p:cNvSpPr>
          <p:nvPr>
            <p:ph type="sldNum" sz="quarter" idx="10"/>
          </p:nvPr>
        </p:nvSpPr>
        <p:spPr/>
        <p:txBody>
          <a:bodyPr/>
          <a:lstStyle/>
          <a:p>
            <a:fld id="{4210CE69-9402-44C6-8C94-FADACD247DDF}" type="slidenum">
              <a:rPr lang="en-GB" smtClean="0"/>
              <a:t>23</a:t>
            </a:fld>
            <a:endParaRPr lang="en-GB"/>
          </a:p>
        </p:txBody>
      </p:sp>
    </p:spTree>
    <p:extLst>
      <p:ext uri="{BB962C8B-B14F-4D97-AF65-F5344CB8AC3E}">
        <p14:creationId xmlns:p14="http://schemas.microsoft.com/office/powerpoint/2010/main" val="3874711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24</a:t>
            </a:fld>
            <a:endParaRPr lang="en-GB"/>
          </a:p>
        </p:txBody>
      </p:sp>
    </p:spTree>
    <p:extLst>
      <p:ext uri="{BB962C8B-B14F-4D97-AF65-F5344CB8AC3E}">
        <p14:creationId xmlns:p14="http://schemas.microsoft.com/office/powerpoint/2010/main" val="284201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3</a:t>
            </a:fld>
            <a:endParaRPr lang="en-GB"/>
          </a:p>
        </p:txBody>
      </p:sp>
    </p:spTree>
    <p:extLst>
      <p:ext uri="{BB962C8B-B14F-4D97-AF65-F5344CB8AC3E}">
        <p14:creationId xmlns:p14="http://schemas.microsoft.com/office/powerpoint/2010/main" val="1972351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widely accepted model is that proposed by </a:t>
            </a:r>
            <a:r>
              <a:rPr lang="en-GB" sz="1200" kern="1200" dirty="0" err="1">
                <a:solidFill>
                  <a:schemeClr val="tx1"/>
                </a:solidFill>
                <a:effectLst/>
                <a:latin typeface="+mn-lt"/>
                <a:ea typeface="+mn-ea"/>
                <a:cs typeface="+mn-cs"/>
              </a:rPr>
              <a:t>Amey</a:t>
            </a:r>
            <a:r>
              <a:rPr lang="en-GB" sz="1200" kern="1200" dirty="0">
                <a:solidFill>
                  <a:schemeClr val="tx1"/>
                </a:solidFill>
                <a:effectLst/>
                <a:latin typeface="+mn-lt"/>
                <a:ea typeface="+mn-ea"/>
                <a:cs typeface="+mn-cs"/>
              </a:rPr>
              <a:t> and Brown, which identifies three stages in the process.</a:t>
            </a:r>
          </a:p>
        </p:txBody>
      </p:sp>
      <p:sp>
        <p:nvSpPr>
          <p:cNvPr id="4" name="Slide Number Placeholder 3"/>
          <p:cNvSpPr>
            <a:spLocks noGrp="1"/>
          </p:cNvSpPr>
          <p:nvPr>
            <p:ph type="sldNum" sz="quarter" idx="10"/>
          </p:nvPr>
        </p:nvSpPr>
        <p:spPr/>
        <p:txBody>
          <a:bodyPr/>
          <a:lstStyle/>
          <a:p>
            <a:fld id="{4210CE69-9402-44C6-8C94-FADACD247DDF}" type="slidenum">
              <a:rPr lang="en-GB" smtClean="0"/>
              <a:t>4</a:t>
            </a:fld>
            <a:endParaRPr lang="en-GB"/>
          </a:p>
        </p:txBody>
      </p:sp>
    </p:spTree>
    <p:extLst>
      <p:ext uri="{BB962C8B-B14F-4D97-AF65-F5344CB8AC3E}">
        <p14:creationId xmlns:p14="http://schemas.microsoft.com/office/powerpoint/2010/main" val="1387503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5</a:t>
            </a:fld>
            <a:endParaRPr lang="en-GB"/>
          </a:p>
        </p:txBody>
      </p:sp>
    </p:spTree>
    <p:extLst>
      <p:ext uri="{BB962C8B-B14F-4D97-AF65-F5344CB8AC3E}">
        <p14:creationId xmlns:p14="http://schemas.microsoft.com/office/powerpoint/2010/main" val="392151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6</a:t>
            </a:fld>
            <a:endParaRPr lang="en-GB"/>
          </a:p>
        </p:txBody>
      </p:sp>
    </p:spTree>
    <p:extLst>
      <p:ext uri="{BB962C8B-B14F-4D97-AF65-F5344CB8AC3E}">
        <p14:creationId xmlns:p14="http://schemas.microsoft.com/office/powerpoint/2010/main" val="423255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standard position is that the biggest obstacle to moving from Stage 1 to Stage 3 is terminology and that therefore the focus should be on establishing a common vocabulary.</a:t>
            </a:r>
          </a:p>
        </p:txBody>
      </p:sp>
      <p:sp>
        <p:nvSpPr>
          <p:cNvPr id="4" name="Slide Number Placeholder 3"/>
          <p:cNvSpPr>
            <a:spLocks noGrp="1"/>
          </p:cNvSpPr>
          <p:nvPr>
            <p:ph type="sldNum" sz="quarter" idx="10"/>
          </p:nvPr>
        </p:nvSpPr>
        <p:spPr/>
        <p:txBody>
          <a:bodyPr/>
          <a:lstStyle/>
          <a:p>
            <a:fld id="{4210CE69-9402-44C6-8C94-FADACD247DDF}" type="slidenum">
              <a:rPr lang="en-GB" smtClean="0"/>
              <a:t>7</a:t>
            </a:fld>
            <a:endParaRPr lang="en-GB"/>
          </a:p>
        </p:txBody>
      </p:sp>
    </p:spTree>
    <p:extLst>
      <p:ext uri="{BB962C8B-B14F-4D97-AF65-F5344CB8AC3E}">
        <p14:creationId xmlns:p14="http://schemas.microsoft.com/office/powerpoint/2010/main" val="3753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Salter and Hearn (1996: 143–144), for example, identify three problems characteristic of encounters between different disciplines:</a:t>
            </a:r>
            <a:endParaRPr lang="en-GB" dirty="0"/>
          </a:p>
        </p:txBody>
      </p:sp>
      <p:sp>
        <p:nvSpPr>
          <p:cNvPr id="4" name="Slide Number Placeholder 3"/>
          <p:cNvSpPr>
            <a:spLocks noGrp="1"/>
          </p:cNvSpPr>
          <p:nvPr>
            <p:ph type="sldNum" sz="quarter" idx="10"/>
          </p:nvPr>
        </p:nvSpPr>
        <p:spPr/>
        <p:txBody>
          <a:bodyPr/>
          <a:lstStyle/>
          <a:p>
            <a:fld id="{4210CE69-9402-44C6-8C94-FADACD247DDF}" type="slidenum">
              <a:rPr lang="en-GB" smtClean="0"/>
              <a:t>8</a:t>
            </a:fld>
            <a:endParaRPr lang="en-GB"/>
          </a:p>
        </p:txBody>
      </p:sp>
    </p:spTree>
    <p:extLst>
      <p:ext uri="{BB962C8B-B14F-4D97-AF65-F5344CB8AC3E}">
        <p14:creationId xmlns:p14="http://schemas.microsoft.com/office/powerpoint/2010/main" val="373550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10CE69-9402-44C6-8C94-FADACD247DDF}" type="slidenum">
              <a:rPr lang="en-GB" smtClean="0"/>
              <a:t>9</a:t>
            </a:fld>
            <a:endParaRPr lang="en-GB"/>
          </a:p>
        </p:txBody>
      </p:sp>
    </p:spTree>
    <p:extLst>
      <p:ext uri="{BB962C8B-B14F-4D97-AF65-F5344CB8AC3E}">
        <p14:creationId xmlns:p14="http://schemas.microsoft.com/office/powerpoint/2010/main" val="392061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D387D5-B5B3-4F21-9C12-0558AD273277}"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220346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D387D5-B5B3-4F21-9C12-0558AD273277}"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378392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D387D5-B5B3-4F21-9C12-0558AD273277}"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7083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D387D5-B5B3-4F21-9C12-0558AD273277}"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217310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D387D5-B5B3-4F21-9C12-0558AD273277}" type="datetimeFigureOut">
              <a:rPr lang="en-GB" smtClean="0"/>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49041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D387D5-B5B3-4F21-9C12-0558AD273277}"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30373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D387D5-B5B3-4F21-9C12-0558AD273277}" type="datetimeFigureOut">
              <a:rPr lang="en-GB" smtClean="0"/>
              <a:t>19/04/2017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872489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D387D5-B5B3-4F21-9C12-0558AD273277}" type="datetimeFigureOut">
              <a:rPr lang="en-GB" smtClean="0"/>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844206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387D5-B5B3-4F21-9C12-0558AD273277}" type="datetimeFigureOut">
              <a:rPr lang="en-GB" smtClean="0"/>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237663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D387D5-B5B3-4F21-9C12-0558AD273277}"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322595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D387D5-B5B3-4F21-9C12-0558AD273277}" type="datetimeFigureOut">
              <a:rPr lang="en-GB" smtClean="0"/>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3369F-22F1-4288-AFD3-3EA012C0C1E2}" type="slidenum">
              <a:rPr lang="en-GB" smtClean="0"/>
              <a:t>‹#›</a:t>
            </a:fld>
            <a:endParaRPr lang="en-GB"/>
          </a:p>
        </p:txBody>
      </p:sp>
    </p:spTree>
    <p:extLst>
      <p:ext uri="{BB962C8B-B14F-4D97-AF65-F5344CB8AC3E}">
        <p14:creationId xmlns:p14="http://schemas.microsoft.com/office/powerpoint/2010/main" val="3906623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387D5-B5B3-4F21-9C12-0558AD273277}" type="datetimeFigureOut">
              <a:rPr lang="en-GB" smtClean="0"/>
              <a:t>19/04/2017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3369F-22F1-4288-AFD3-3EA012C0C1E2}" type="slidenum">
              <a:rPr lang="en-GB" smtClean="0"/>
              <a:t>‹#›</a:t>
            </a:fld>
            <a:endParaRPr lang="en-GB"/>
          </a:p>
        </p:txBody>
      </p:sp>
    </p:spTree>
    <p:extLst>
      <p:ext uri="{BB962C8B-B14F-4D97-AF65-F5344CB8AC3E}">
        <p14:creationId xmlns:p14="http://schemas.microsoft.com/office/powerpoint/2010/main" val="379661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380588" y="965199"/>
            <a:ext cx="6766078" cy="4927601"/>
          </a:xfrm>
        </p:spPr>
        <p:txBody>
          <a:bodyPr anchor="ctr">
            <a:normAutofit/>
          </a:bodyPr>
          <a:lstStyle/>
          <a:p>
            <a:pPr algn="l"/>
            <a:r>
              <a:rPr lang="en-GB" sz="5400" dirty="0">
                <a:solidFill>
                  <a:schemeClr val="tx1">
                    <a:lumMod val="85000"/>
                    <a:lumOff val="15000"/>
                  </a:schemeClr>
                </a:solidFill>
              </a:rPr>
              <a:t>Working together in Interdisciplinary research</a:t>
            </a:r>
          </a:p>
        </p:txBody>
      </p:sp>
      <p:sp>
        <p:nvSpPr>
          <p:cNvPr id="3" name="Subtitle 2"/>
          <p:cNvSpPr>
            <a:spLocks noGrp="1"/>
          </p:cNvSpPr>
          <p:nvPr>
            <p:ph type="subTitle" idx="1"/>
          </p:nvPr>
        </p:nvSpPr>
        <p:spPr>
          <a:xfrm>
            <a:off x="1023257" y="965198"/>
            <a:ext cx="2707937" cy="4927602"/>
          </a:xfrm>
        </p:spPr>
        <p:txBody>
          <a:bodyPr anchor="ctr">
            <a:normAutofit/>
          </a:bodyPr>
          <a:lstStyle/>
          <a:p>
            <a:pPr algn="r"/>
            <a:endParaRPr lang="en-GB" sz="2000" dirty="0">
              <a:solidFill>
                <a:schemeClr val="accent1"/>
              </a:solidFill>
            </a:endParaRPr>
          </a:p>
          <a:p>
            <a:pPr algn="r"/>
            <a:r>
              <a:rPr lang="en-GB" sz="2000" dirty="0">
                <a:solidFill>
                  <a:schemeClr val="accent1"/>
                </a:solidFill>
              </a:rPr>
              <a:t>Seongsook Choi</a:t>
            </a:r>
          </a:p>
          <a:p>
            <a:pPr algn="r"/>
            <a:r>
              <a:rPr lang="en-GB" sz="2000" dirty="0">
                <a:solidFill>
                  <a:schemeClr val="accent1"/>
                </a:solidFill>
              </a:rPr>
              <a:t>April 2017</a:t>
            </a:r>
          </a:p>
        </p:txBody>
      </p:sp>
    </p:spTree>
    <p:extLst>
      <p:ext uri="{BB962C8B-B14F-4D97-AF65-F5344CB8AC3E}">
        <p14:creationId xmlns:p14="http://schemas.microsoft.com/office/powerpoint/2010/main" val="15833678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The language problem</a:t>
            </a:r>
          </a:p>
        </p:txBody>
      </p:sp>
      <p:sp>
        <p:nvSpPr>
          <p:cNvPr id="4" name="Content Placeholder 4"/>
          <p:cNvSpPr>
            <a:spLocks noGrp="1"/>
          </p:cNvSpPr>
          <p:nvPr>
            <p:ph idx="1"/>
          </p:nvPr>
        </p:nvSpPr>
        <p:spPr>
          <a:xfrm>
            <a:off x="4976031" y="1510145"/>
            <a:ext cx="6377769" cy="4383978"/>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200" dirty="0">
                <a:solidFill>
                  <a:schemeClr val="tx1"/>
                </a:solidFill>
                <a:latin typeface="+mj-lt"/>
              </a:rPr>
              <a:t>‘arises because the same words are used in quite different ways in different disciplines’ and has three dimensions: different dictionary definitions, the fact that many terms are contested concepts, and terminological borrowing</a:t>
            </a:r>
          </a:p>
        </p:txBody>
      </p:sp>
    </p:spTree>
    <p:extLst>
      <p:ext uri="{BB962C8B-B14F-4D97-AF65-F5344CB8AC3E}">
        <p14:creationId xmlns:p14="http://schemas.microsoft.com/office/powerpoint/2010/main" val="61864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The reception problem</a:t>
            </a:r>
          </a:p>
        </p:txBody>
      </p:sp>
      <p:sp>
        <p:nvSpPr>
          <p:cNvPr id="4" name="Content Placeholder 4"/>
          <p:cNvSpPr>
            <a:spLocks noGrp="1"/>
          </p:cNvSpPr>
          <p:nvPr>
            <p:ph idx="1"/>
          </p:nvPr>
        </p:nvSpPr>
        <p:spPr>
          <a:xfrm>
            <a:off x="4912614" y="2068284"/>
            <a:ext cx="6377769" cy="2721432"/>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200" dirty="0">
                <a:solidFill>
                  <a:schemeClr val="tx1"/>
                </a:solidFill>
                <a:latin typeface="+mj-lt"/>
              </a:rPr>
              <a:t>concerns how interdisciplinary work is received (publication, assessment, funding, etc.)</a:t>
            </a:r>
          </a:p>
        </p:txBody>
      </p:sp>
    </p:spTree>
    <p:extLst>
      <p:ext uri="{BB962C8B-B14F-4D97-AF65-F5344CB8AC3E}">
        <p14:creationId xmlns:p14="http://schemas.microsoft.com/office/powerpoint/2010/main" val="3414029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4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GB" dirty="0">
                <a:solidFill>
                  <a:schemeClr val="bg1"/>
                </a:solidFill>
              </a:rPr>
              <a:t>Conceptual issues</a:t>
            </a:r>
          </a:p>
        </p:txBody>
      </p:sp>
      <p:graphicFrame>
        <p:nvGraphicFramePr>
          <p:cNvPr id="36" name="Content Placeholder 2"/>
          <p:cNvGraphicFramePr>
            <a:graphicFrameLocks noGrp="1"/>
          </p:cNvGraphicFramePr>
          <p:nvPr>
            <p:ph idx="1"/>
            <p:extLst>
              <p:ext uri="{D42A27DB-BD31-4B8C-83A1-F6EECF244321}">
                <p14:modId xmlns:p14="http://schemas.microsoft.com/office/powerpoint/2010/main" val="1384282354"/>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374115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Climate Security </a:t>
            </a:r>
            <a:br>
              <a:rPr lang="en-GB" dirty="0">
                <a:solidFill>
                  <a:schemeClr val="accent1"/>
                </a:solidFill>
              </a:rPr>
            </a:br>
            <a:r>
              <a:rPr lang="en-GB" sz="3200" dirty="0">
                <a:solidFill>
                  <a:schemeClr val="accent1"/>
                </a:solidFill>
              </a:rPr>
              <a:t>(one-day interdisciplinary seminar)</a:t>
            </a:r>
          </a:p>
        </p:txBody>
      </p:sp>
      <p:sp>
        <p:nvSpPr>
          <p:cNvPr id="3" name="Content Placeholder 2"/>
          <p:cNvSpPr>
            <a:spLocks noGrp="1"/>
          </p:cNvSpPr>
          <p:nvPr>
            <p:ph idx="1"/>
          </p:nvPr>
        </p:nvSpPr>
        <p:spPr>
          <a:xfrm>
            <a:off x="4976031" y="963877"/>
            <a:ext cx="6377769" cy="4930246"/>
          </a:xfrm>
        </p:spPr>
        <p:txBody>
          <a:bodyPr anchor="ctr">
            <a:normAutofit/>
          </a:bodyPr>
          <a:lstStyle/>
          <a:p>
            <a:endParaRPr lang="en-GB" sz="2400" dirty="0">
              <a:latin typeface="+mj-lt"/>
            </a:endParaRPr>
          </a:p>
          <a:p>
            <a:r>
              <a:rPr lang="en-GB" sz="3200" dirty="0">
                <a:latin typeface="+mj-lt"/>
              </a:rPr>
              <a:t>Aim: identifying key issues and lines of interdisciplinary research in this area</a:t>
            </a:r>
          </a:p>
          <a:p>
            <a:pPr marL="0" indent="0">
              <a:buNone/>
            </a:pPr>
            <a:endParaRPr lang="en-GB" sz="3200" dirty="0">
              <a:latin typeface="+mj-lt"/>
            </a:endParaRPr>
          </a:p>
          <a:p>
            <a:r>
              <a:rPr lang="en-GB" sz="3200" dirty="0">
                <a:latin typeface="+mj-lt"/>
              </a:rPr>
              <a:t>Disciplines involved: Politics, International Studies, Sociology, Philosophy, Social Theory, Public Policy, Economics, Law, Biology, Engineering </a:t>
            </a:r>
          </a:p>
          <a:p>
            <a:endParaRPr lang="en-GB" sz="2400" dirty="0"/>
          </a:p>
        </p:txBody>
      </p:sp>
    </p:spTree>
    <p:extLst>
      <p:ext uri="{BB962C8B-B14F-4D97-AF65-F5344CB8AC3E}">
        <p14:creationId xmlns:p14="http://schemas.microsoft.com/office/powerpoint/2010/main" val="3254399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Recognition of difference</a:t>
            </a:r>
          </a:p>
        </p:txBody>
      </p:sp>
      <p:sp>
        <p:nvSpPr>
          <p:cNvPr id="3" name="Content Placeholder 2"/>
          <p:cNvSpPr>
            <a:spLocks noGrp="1"/>
          </p:cNvSpPr>
          <p:nvPr>
            <p:ph idx="1"/>
          </p:nvPr>
        </p:nvSpPr>
        <p:spPr>
          <a:xfrm>
            <a:off x="4976031" y="963877"/>
            <a:ext cx="6377769" cy="4930246"/>
          </a:xfrm>
        </p:spPr>
        <p:txBody>
          <a:bodyPr anchor="ctr">
            <a:normAutofit/>
          </a:bodyPr>
          <a:lstStyle/>
          <a:p>
            <a:r>
              <a:rPr lang="en-GB" sz="2400" dirty="0"/>
              <a:t>Awareness of differences between disciplines and research orientations</a:t>
            </a:r>
          </a:p>
          <a:p>
            <a:r>
              <a:rPr lang="en-GB" sz="2400" dirty="0"/>
              <a:t>Recognise the importance of drawing on one another’s strengths and expertise</a:t>
            </a:r>
          </a:p>
          <a:p>
            <a:r>
              <a:rPr lang="en-GB" sz="2400" dirty="0"/>
              <a:t>A couple of invitations from social scientists to ‘scientists’ (QUAL to QUANT):</a:t>
            </a:r>
          </a:p>
          <a:p>
            <a:pPr marL="0" indent="0">
              <a:spcAft>
                <a:spcPts val="600"/>
              </a:spcAft>
              <a:buNone/>
            </a:pPr>
            <a:r>
              <a:rPr lang="en-GB" sz="2400" i="1" dirty="0"/>
              <a:t>‘I wonder if a sci- the scientists who are here could tell us maybe what they think is missing </a:t>
            </a:r>
            <a:r>
              <a:rPr lang="en-GB" sz="2400" i="1" dirty="0" err="1"/>
              <a:t>er</a:t>
            </a:r>
            <a:r>
              <a:rPr lang="en-GB" sz="2400" i="1" dirty="0"/>
              <a:t> … that we could use </a:t>
            </a:r>
            <a:r>
              <a:rPr lang="en-GB" sz="2400" i="1" dirty="0" err="1"/>
              <a:t>er</a:t>
            </a:r>
            <a:r>
              <a:rPr lang="en-GB" sz="2400" i="1" dirty="0"/>
              <a:t> short of actually </a:t>
            </a:r>
            <a:r>
              <a:rPr lang="en-GB" sz="2400" i="1" u="sng" dirty="0"/>
              <a:t>retraining</a:t>
            </a:r>
            <a:r>
              <a:rPr lang="en-GB" sz="2400" i="1" dirty="0"/>
              <a:t> ourselves.’                          </a:t>
            </a:r>
            <a:r>
              <a:rPr lang="en-GB" sz="2000" dirty="0"/>
              <a:t>(Evan, CS4/5090429-01:30:04)</a:t>
            </a:r>
          </a:p>
          <a:p>
            <a:pPr marL="0" indent="0">
              <a:spcBef>
                <a:spcPts val="600"/>
              </a:spcBef>
              <a:spcAft>
                <a:spcPts val="600"/>
              </a:spcAft>
              <a:buNone/>
            </a:pPr>
            <a:r>
              <a:rPr lang="en-GB" sz="2400" i="1" dirty="0"/>
              <a:t>What would you like? I mean what- what </a:t>
            </a:r>
            <a:r>
              <a:rPr lang="en-GB" sz="2400" i="1" dirty="0" err="1"/>
              <a:t>what</a:t>
            </a:r>
            <a:r>
              <a:rPr lang="en-GB" sz="2400" i="1" dirty="0"/>
              <a:t> would you like the </a:t>
            </a:r>
            <a:r>
              <a:rPr lang="en-GB" sz="2400" i="1" u="sng" dirty="0"/>
              <a:t>softies</a:t>
            </a:r>
            <a:r>
              <a:rPr lang="en-GB" sz="2400" i="1" dirty="0"/>
              <a:t> ((brief laugh)) to give you?                                   </a:t>
            </a:r>
            <a:r>
              <a:rPr lang="en-GB" sz="2000" dirty="0"/>
              <a:t>(Mike, CS4/5090429-01:33:50)</a:t>
            </a:r>
          </a:p>
        </p:txBody>
      </p:sp>
    </p:spTree>
    <p:extLst>
      <p:ext uri="{BB962C8B-B14F-4D97-AF65-F5344CB8AC3E}">
        <p14:creationId xmlns:p14="http://schemas.microsoft.com/office/powerpoint/2010/main" val="327142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057275"/>
          </a:xfrm>
          <a:solidFill>
            <a:schemeClr val="bg2"/>
          </a:solidFill>
        </p:spPr>
        <p:txBody>
          <a:bodyPr/>
          <a:lstStyle/>
          <a:p>
            <a:pPr algn="ctr"/>
            <a:r>
              <a:rPr lang="en-GB" dirty="0"/>
              <a:t>Exploration of concept: </a:t>
            </a:r>
            <a:r>
              <a:rPr lang="en-GB" i="1" dirty="0"/>
              <a:t>justice</a:t>
            </a: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marL="0" indent="0">
              <a:buNone/>
            </a:pPr>
            <a:r>
              <a:rPr lang="en-GB" dirty="0"/>
              <a:t>Do we really understand what justice means here? I mean </a:t>
            </a:r>
            <a:r>
              <a:rPr lang="en-GB" dirty="0" err="1"/>
              <a:t>i</a:t>
            </a:r>
            <a:r>
              <a:rPr lang="en-GB" dirty="0"/>
              <a:t>- it’s </a:t>
            </a:r>
            <a:r>
              <a:rPr lang="en-GB" u="sng" dirty="0"/>
              <a:t>fine</a:t>
            </a:r>
            <a:r>
              <a:rPr lang="en-GB" dirty="0"/>
              <a:t> to say the- that that would be the- but do we really </a:t>
            </a:r>
            <a:r>
              <a:rPr lang="en-GB" u="sng" dirty="0"/>
              <a:t>know</a:t>
            </a:r>
            <a:r>
              <a:rPr lang="en-GB" dirty="0"/>
              <a:t> what this means? I mean do we have a good sense … are we anywhere </a:t>
            </a:r>
            <a:r>
              <a:rPr lang="en-GB" u="sng" dirty="0"/>
              <a:t>close </a:t>
            </a:r>
            <a:r>
              <a:rPr lang="en-GB" dirty="0"/>
              <a:t>to defining what justice would require. Because as you point out there are so many different ways of … </a:t>
            </a:r>
            <a:r>
              <a:rPr lang="en-GB" u="sng" dirty="0"/>
              <a:t>entering</a:t>
            </a:r>
            <a:r>
              <a:rPr lang="en-GB" dirty="0"/>
              <a:t> this and </a:t>
            </a:r>
            <a:r>
              <a:rPr lang="en-GB" u="sng" dirty="0"/>
              <a:t>thinking</a:t>
            </a:r>
            <a:r>
              <a:rPr lang="en-GB" dirty="0"/>
              <a:t> about it and some of these things […] a </a:t>
            </a:r>
            <a:r>
              <a:rPr lang="en-GB" u="sng" dirty="0"/>
              <a:t>bunch</a:t>
            </a:r>
            <a:r>
              <a:rPr lang="en-GB" dirty="0"/>
              <a:t> of areas where we sort of sense that that maybe what we’d like is the- is </a:t>
            </a:r>
            <a:r>
              <a:rPr lang="en-GB" dirty="0" err="1"/>
              <a:t>is</a:t>
            </a:r>
            <a:r>
              <a:rPr lang="en-GB" dirty="0"/>
              <a:t> a fair </a:t>
            </a:r>
            <a:r>
              <a:rPr lang="en-GB" u="sng" dirty="0"/>
              <a:t>outcome</a:t>
            </a:r>
            <a:r>
              <a:rPr lang="en-GB" dirty="0"/>
              <a:t>, a fair set of policies, I’m not sure that we’re having a discussion that will ever </a:t>
            </a:r>
            <a:r>
              <a:rPr lang="en-GB" u="sng" dirty="0"/>
              <a:t>lead</a:t>
            </a:r>
            <a:r>
              <a:rPr lang="en-GB" dirty="0"/>
              <a:t> to that. So we end up falling back on things that are sort of analogous, sort of similar, sort of you know able to m- … so we can </a:t>
            </a:r>
            <a:r>
              <a:rPr lang="en-GB" u="sng" dirty="0"/>
              <a:t>muddle</a:t>
            </a:r>
            <a:r>
              <a:rPr lang="en-GB" dirty="0"/>
              <a:t> through the next year, but w- we always a sense of not quite drilling </a:t>
            </a:r>
            <a:r>
              <a:rPr lang="en-GB" u="sng" dirty="0"/>
              <a:t>down</a:t>
            </a:r>
            <a:r>
              <a:rPr lang="en-GB" dirty="0"/>
              <a:t> to what does it mean to … to have the a- … the climate </a:t>
            </a:r>
            <a:r>
              <a:rPr lang="en-GB" u="sng" dirty="0"/>
              <a:t>change</a:t>
            </a:r>
            <a:r>
              <a:rPr lang="en-GB" dirty="0"/>
              <a:t> at a global scale, what does it </a:t>
            </a:r>
            <a:r>
              <a:rPr lang="en-GB" u="sng" dirty="0"/>
              <a:t>mean</a:t>
            </a:r>
            <a:r>
              <a:rPr lang="en-GB" dirty="0"/>
              <a:t> to … to you know re-engineer human </a:t>
            </a:r>
            <a:r>
              <a:rPr lang="en-GB" u="sng" dirty="0"/>
              <a:t>beings</a:t>
            </a:r>
            <a:r>
              <a:rPr lang="en-GB" dirty="0"/>
              <a:t>, what- what are the moral implications of it. So I’m not sure that we understand what justice … </a:t>
            </a:r>
            <a:r>
              <a:rPr lang="en-GB" u="sng" dirty="0"/>
              <a:t>means</a:t>
            </a:r>
            <a:r>
              <a:rPr lang="en-GB" dirty="0"/>
              <a:t> on these </a:t>
            </a:r>
            <a:r>
              <a:rPr lang="en-GB" u="sng" dirty="0"/>
              <a:t>fronts</a:t>
            </a:r>
            <a:r>
              <a:rPr lang="en-GB" dirty="0"/>
              <a:t> anymore. </a:t>
            </a:r>
          </a:p>
          <a:p>
            <a:pPr marL="0" indent="0" algn="r">
              <a:buNone/>
            </a:pPr>
            <a:r>
              <a:rPr lang="en-GB" dirty="0"/>
              <a:t>(Roger CS1/2090429-01:40:07/01:41:54)</a:t>
            </a:r>
          </a:p>
        </p:txBody>
      </p:sp>
    </p:spTree>
    <p:extLst>
      <p:ext uri="{BB962C8B-B14F-4D97-AF65-F5344CB8AC3E}">
        <p14:creationId xmlns:p14="http://schemas.microsoft.com/office/powerpoint/2010/main" val="409802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Different orientations emerging</a:t>
            </a:r>
          </a:p>
        </p:txBody>
      </p: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GB" sz="3200" dirty="0"/>
              <a:t>The issues that needed to be resolved were not merely conceptual and related to different orientations. An important one in this meeting was that between researchers working ‘in the library’, at an abstract level and those ‘on the ground’, working with individuals and organisations seeking to resolve practical problems:</a:t>
            </a:r>
          </a:p>
          <a:p>
            <a:endParaRPr lang="en-GB" sz="2400" dirty="0"/>
          </a:p>
        </p:txBody>
      </p:sp>
    </p:spTree>
    <p:extLst>
      <p:ext uri="{BB962C8B-B14F-4D97-AF65-F5344CB8AC3E}">
        <p14:creationId xmlns:p14="http://schemas.microsoft.com/office/powerpoint/2010/main" val="2958194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955675"/>
          </a:xfrm>
          <a:solidFill>
            <a:schemeClr val="bg2"/>
          </a:solidFill>
        </p:spPr>
        <p:txBody>
          <a:bodyPr/>
          <a:lstStyle/>
          <a:p>
            <a:pPr algn="ctr"/>
            <a:r>
              <a:rPr lang="en-GB" dirty="0"/>
              <a:t>‘in the library’ vs ‘on the ground’,</a:t>
            </a:r>
          </a:p>
        </p:txBody>
      </p:sp>
      <p:sp>
        <p:nvSpPr>
          <p:cNvPr id="3" name="Content Placeholder 2"/>
          <p:cNvSpPr>
            <a:spLocks noGrp="1"/>
          </p:cNvSpPr>
          <p:nvPr>
            <p:ph idx="1"/>
          </p:nvPr>
        </p:nvSpPr>
        <p:spPr>
          <a:xfrm>
            <a:off x="838200" y="1825625"/>
            <a:ext cx="10515600" cy="5228318"/>
          </a:xfrm>
        </p:spPr>
        <p:txBody>
          <a:bodyPr>
            <a:normAutofit fontScale="92500" lnSpcReduction="20000"/>
          </a:bodyPr>
          <a:lstStyle/>
          <a:p>
            <a:pPr marL="0" indent="0">
              <a:buNone/>
            </a:pPr>
            <a:r>
              <a:rPr lang="en-GB" dirty="0"/>
              <a:t>Um, I’m thinking, I’m looking at the definition here of climatic security and I’m sort of thinking, </a:t>
            </a:r>
            <a:r>
              <a:rPr lang="en-GB" u="sng" dirty="0"/>
              <a:t>what</a:t>
            </a:r>
            <a:r>
              <a:rPr lang="en-GB" dirty="0"/>
              <a:t> </a:t>
            </a:r>
            <a:r>
              <a:rPr lang="en-GB" dirty="0" err="1"/>
              <a:t>what</a:t>
            </a:r>
            <a:r>
              <a:rPr lang="en-GB" dirty="0"/>
              <a:t> does he mean? I’m sort of trying to understand what is actually </a:t>
            </a:r>
            <a:r>
              <a:rPr lang="en-GB" u="sng" dirty="0"/>
              <a:t>meant</a:t>
            </a:r>
            <a:r>
              <a:rPr lang="en-GB" dirty="0"/>
              <a:t> by this, and I find it incredibly </a:t>
            </a:r>
            <a:r>
              <a:rPr lang="en-GB" u="sng" dirty="0"/>
              <a:t>abstract</a:t>
            </a:r>
            <a:r>
              <a:rPr lang="en-GB" dirty="0"/>
              <a:t>, so </a:t>
            </a:r>
            <a:r>
              <a:rPr lang="en-GB" u="sng" dirty="0"/>
              <a:t>I’m</a:t>
            </a:r>
            <a:r>
              <a:rPr lang="en-GB" dirty="0"/>
              <a:t> wondering, I mean, my understanding is climate security really is … is not really anything, um, and I guess this is how it differs from climate </a:t>
            </a:r>
            <a:r>
              <a:rPr lang="en-GB" u="sng" dirty="0"/>
              <a:t>justice</a:t>
            </a:r>
            <a:r>
              <a:rPr lang="en-GB" dirty="0"/>
              <a:t>, um, that </a:t>
            </a:r>
            <a:r>
              <a:rPr lang="en-GB" u="sng" dirty="0"/>
              <a:t>we</a:t>
            </a:r>
            <a:r>
              <a:rPr lang="en-GB" dirty="0"/>
              <a:t> say, you know, it is this, but rather we’re dependent on states, the UN, the EU and whoever to say what </a:t>
            </a:r>
            <a:r>
              <a:rPr lang="en-GB" u="sng" dirty="0"/>
              <a:t>they</a:t>
            </a:r>
            <a:r>
              <a:rPr lang="en-GB" dirty="0"/>
              <a:t> understand by the term, the- the </a:t>
            </a:r>
            <a:r>
              <a:rPr lang="en-GB" dirty="0" err="1"/>
              <a:t>er</a:t>
            </a:r>
            <a:r>
              <a:rPr lang="en-GB" dirty="0"/>
              <a:t> security analysts so then to look at well what do they actually mean and then work with these existing </a:t>
            </a:r>
            <a:r>
              <a:rPr lang="en-GB" u="sng" dirty="0"/>
              <a:t>concepts</a:t>
            </a:r>
            <a:r>
              <a:rPr lang="en-GB" dirty="0"/>
              <a:t>. So </a:t>
            </a:r>
            <a:r>
              <a:rPr lang="en-GB" u="sng" dirty="0"/>
              <a:t>I’m</a:t>
            </a:r>
            <a:r>
              <a:rPr lang="en-GB" dirty="0"/>
              <a:t> wondering … if that’s the distinction … well </a:t>
            </a:r>
            <a:r>
              <a:rPr lang="en-GB" u="sng" dirty="0"/>
              <a:t>one</a:t>
            </a:r>
            <a:r>
              <a:rPr lang="en-GB" dirty="0"/>
              <a:t> of the distinctions between the two, you know, that one </a:t>
            </a:r>
            <a:r>
              <a:rPr lang="en-GB" u="sng" dirty="0"/>
              <a:t>exists</a:t>
            </a:r>
            <a:r>
              <a:rPr lang="en-GB" dirty="0"/>
              <a:t> in practice, as it happens and the other one is … one that we sort of impose top down as philosophers. And so … I’m wondering then, um, </a:t>
            </a:r>
            <a:r>
              <a:rPr lang="en-GB" dirty="0" err="1"/>
              <a:t>er</a:t>
            </a:r>
            <a:r>
              <a:rPr lang="en-GB" dirty="0"/>
              <a:t>, </a:t>
            </a:r>
            <a:r>
              <a:rPr lang="en-GB" u="sng" dirty="0"/>
              <a:t>what</a:t>
            </a:r>
            <a:r>
              <a:rPr lang="en-GB" dirty="0"/>
              <a:t> … the group of people you’ve been working with or that work on similar </a:t>
            </a:r>
            <a:r>
              <a:rPr lang="en-GB" u="sng" dirty="0"/>
              <a:t>things</a:t>
            </a:r>
            <a:r>
              <a:rPr lang="en-GB" dirty="0"/>
              <a:t> you’ve done such as (xxx xxx) and so on … what they </a:t>
            </a:r>
            <a:r>
              <a:rPr lang="en-GB" u="sng" dirty="0"/>
              <a:t>impact </a:t>
            </a:r>
            <a:r>
              <a:rPr lang="en-GB" dirty="0"/>
              <a:t>they’ve had in the </a:t>
            </a:r>
            <a:r>
              <a:rPr lang="en-GB" u="sng" dirty="0"/>
              <a:t>real </a:t>
            </a:r>
            <a:r>
              <a:rPr lang="en-GB" dirty="0"/>
              <a:t>world and what you are hoping to achieve </a:t>
            </a:r>
          </a:p>
          <a:p>
            <a:pPr marL="0" indent="0" algn="r">
              <a:buNone/>
            </a:pPr>
            <a:r>
              <a:rPr lang="en-GB" dirty="0"/>
              <a:t>(Betty, CS1/2090429-01:44:52)</a:t>
            </a:r>
          </a:p>
        </p:txBody>
      </p:sp>
    </p:spTree>
    <p:extLst>
      <p:ext uri="{BB962C8B-B14F-4D97-AF65-F5344CB8AC3E}">
        <p14:creationId xmlns:p14="http://schemas.microsoft.com/office/powerpoint/2010/main" val="304650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a:solidFill>
                  <a:schemeClr val="accent1"/>
                </a:solidFill>
              </a:rPr>
              <a:t>Disagreement </a:t>
            </a:r>
          </a:p>
        </p:txBody>
      </p:sp>
      <p:sp>
        <p:nvSpPr>
          <p:cNvPr id="3" name="Content Placeholder 2"/>
          <p:cNvSpPr>
            <a:spLocks noGrp="1"/>
          </p:cNvSpPr>
          <p:nvPr>
            <p:ph idx="1"/>
          </p:nvPr>
        </p:nvSpPr>
        <p:spPr>
          <a:xfrm>
            <a:off x="4976031" y="963877"/>
            <a:ext cx="6377769" cy="4930246"/>
          </a:xfrm>
        </p:spPr>
        <p:txBody>
          <a:bodyPr anchor="ctr">
            <a:normAutofit/>
          </a:bodyPr>
          <a:lstStyle/>
          <a:p>
            <a:pPr marL="0" indent="0">
              <a:buNone/>
            </a:pPr>
            <a:r>
              <a:rPr lang="en-GB" sz="3200" dirty="0"/>
              <a:t>exposed a fundamental division between those for whom theory was particularly important and others who believed practical outcomes were more important.</a:t>
            </a:r>
          </a:p>
        </p:txBody>
      </p:sp>
    </p:spTree>
    <p:extLst>
      <p:ext uri="{BB962C8B-B14F-4D97-AF65-F5344CB8AC3E}">
        <p14:creationId xmlns:p14="http://schemas.microsoft.com/office/powerpoint/2010/main" val="2568767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4171"/>
            <a:ext cx="10515600" cy="6502400"/>
          </a:xfrm>
        </p:spPr>
        <p:txBody>
          <a:bodyPr>
            <a:normAutofit fontScale="55000" lnSpcReduction="20000"/>
          </a:bodyPr>
          <a:lstStyle/>
          <a:p>
            <a:pPr marL="0" indent="0">
              <a:buNone/>
            </a:pPr>
            <a:r>
              <a:rPr lang="en-GB" dirty="0"/>
              <a:t>35	Paul:	No I- I- I think a- a conceptual </a:t>
            </a:r>
            <a:r>
              <a:rPr lang="en-GB" u="sng" dirty="0"/>
              <a:t>interest </a:t>
            </a:r>
            <a:r>
              <a:rPr lang="en-GB" dirty="0"/>
              <a:t>is not is not </a:t>
            </a:r>
            <a:r>
              <a:rPr lang="en-GB" u="sng" dirty="0"/>
              <a:t>divorced</a:t>
            </a:r>
            <a:r>
              <a:rPr lang="en-GB" dirty="0"/>
              <a:t> from </a:t>
            </a:r>
          </a:p>
          <a:p>
            <a:pPr marL="0" indent="0">
              <a:buNone/>
            </a:pPr>
            <a:r>
              <a:rPr lang="en-GB" dirty="0"/>
              <a:t>36		what happens on the </a:t>
            </a:r>
            <a:r>
              <a:rPr lang="en-GB" u="sng" dirty="0"/>
              <a:t>ground</a:t>
            </a:r>
            <a:r>
              <a:rPr lang="en-GB" dirty="0"/>
              <a:t>. </a:t>
            </a:r>
            <a:r>
              <a:rPr lang="en-GB" dirty="0" err="1"/>
              <a:t>Er</a:t>
            </a:r>
            <a:r>
              <a:rPr lang="en-GB" dirty="0"/>
              <a:t> </a:t>
            </a:r>
            <a:r>
              <a:rPr lang="en-GB" dirty="0" err="1"/>
              <a:t>em</a:t>
            </a:r>
            <a:r>
              <a:rPr lang="en-GB" dirty="0"/>
              <a:t>- what I said is that the </a:t>
            </a:r>
          </a:p>
          <a:p>
            <a:pPr marL="0" indent="0">
              <a:buNone/>
            </a:pPr>
            <a:r>
              <a:rPr lang="en-GB" dirty="0"/>
              <a:t>37		conceptual interest must not necessarily lead to </a:t>
            </a:r>
            <a:r>
              <a:rPr lang="en-GB" u="sng" dirty="0"/>
              <a:t>policy</a:t>
            </a:r>
            <a:r>
              <a:rPr lang="en-GB" dirty="0"/>
              <a:t> advice. </a:t>
            </a:r>
          </a:p>
          <a:p>
            <a:pPr marL="0" indent="0">
              <a:buNone/>
            </a:pPr>
            <a:r>
              <a:rPr lang="en-GB" dirty="0"/>
              <a:t>38		The two of them are completely different.</a:t>
            </a:r>
          </a:p>
          <a:p>
            <a:pPr marL="0" indent="0">
              <a:buNone/>
            </a:pPr>
            <a:r>
              <a:rPr lang="en-GB" dirty="0"/>
              <a:t>		[…]</a:t>
            </a:r>
          </a:p>
          <a:p>
            <a:pPr marL="0" indent="0">
              <a:buNone/>
            </a:pPr>
            <a:r>
              <a:rPr lang="en-GB" dirty="0"/>
              <a:t>59	Rachel:	Does- doesn’t that depend, sorry. Doesn’t that depend on the </a:t>
            </a:r>
          </a:p>
          <a:p>
            <a:pPr marL="0" indent="0">
              <a:buNone/>
            </a:pPr>
            <a:r>
              <a:rPr lang="en-GB" dirty="0"/>
              <a:t>60		issue, I mean </a:t>
            </a:r>
            <a:r>
              <a:rPr lang="en-GB" u="sng" dirty="0"/>
              <a:t>climate</a:t>
            </a:r>
            <a:r>
              <a:rPr lang="en-GB" dirty="0"/>
              <a:t> change you know … we’re talking all </a:t>
            </a:r>
            <a:r>
              <a:rPr lang="en-GB" u="sng" dirty="0"/>
              <a:t>day </a:t>
            </a:r>
            <a:endParaRPr lang="en-GB" dirty="0"/>
          </a:p>
          <a:p>
            <a:pPr marL="0" indent="0">
              <a:buNone/>
            </a:pPr>
            <a:r>
              <a:rPr lang="en-GB" dirty="0"/>
              <a:t>61		how this is a relevant issue and how this is </a:t>
            </a:r>
            <a:r>
              <a:rPr lang="en-GB" u="sng" dirty="0"/>
              <a:t>happening</a:t>
            </a:r>
            <a:r>
              <a:rPr lang="en-GB" dirty="0"/>
              <a:t>. Isn’t it … </a:t>
            </a:r>
          </a:p>
          <a:p>
            <a:pPr marL="0" indent="0">
              <a:buNone/>
            </a:pPr>
            <a:r>
              <a:rPr lang="en-GB" dirty="0"/>
              <a:t>62		</a:t>
            </a:r>
            <a:r>
              <a:rPr lang="en-GB" u="sng" dirty="0"/>
              <a:t>our</a:t>
            </a:r>
            <a:r>
              <a:rPr lang="en-GB" dirty="0"/>
              <a:t> responsibility as academics to </a:t>
            </a:r>
            <a:r>
              <a:rPr lang="en-GB" u="sng" dirty="0"/>
              <a:t>try</a:t>
            </a:r>
            <a:r>
              <a:rPr lang="en-GB" dirty="0"/>
              <a:t> and come up with some </a:t>
            </a:r>
          </a:p>
          <a:p>
            <a:pPr marL="0" indent="0">
              <a:buNone/>
            </a:pPr>
            <a:r>
              <a:rPr lang="en-GB" dirty="0"/>
              <a:t>63		policy making solutions rather than sit around inventing </a:t>
            </a:r>
            <a:r>
              <a:rPr lang="en-GB" dirty="0" err="1"/>
              <a:t>poxy</a:t>
            </a:r>
            <a:r>
              <a:rPr lang="en-GB" dirty="0"/>
              <a:t> </a:t>
            </a:r>
          </a:p>
          <a:p>
            <a:pPr marL="0" indent="0">
              <a:buNone/>
            </a:pPr>
            <a:r>
              <a:rPr lang="en-GB" dirty="0"/>
              <a:t>64		concepts.</a:t>
            </a:r>
          </a:p>
          <a:p>
            <a:pPr marL="0" indent="0">
              <a:buNone/>
            </a:pPr>
            <a:r>
              <a:rPr lang="en-GB" dirty="0"/>
              <a:t>65		((Laughter))</a:t>
            </a:r>
          </a:p>
          <a:p>
            <a:pPr marL="0" indent="0">
              <a:buNone/>
            </a:pPr>
            <a:r>
              <a:rPr lang="en-GB" dirty="0"/>
              <a:t>66	Rachel:	I mean</a:t>
            </a:r>
          </a:p>
          <a:p>
            <a:pPr marL="0" indent="0">
              <a:buNone/>
            </a:pPr>
            <a:r>
              <a:rPr lang="en-GB" dirty="0"/>
              <a:t>67	Paul:	Why </a:t>
            </a:r>
            <a:r>
              <a:rPr lang="en-GB" dirty="0" err="1"/>
              <a:t>why</a:t>
            </a:r>
            <a:r>
              <a:rPr lang="en-GB" dirty="0"/>
              <a:t> </a:t>
            </a:r>
            <a:r>
              <a:rPr lang="en-GB" dirty="0" err="1"/>
              <a:t>why</a:t>
            </a:r>
            <a:r>
              <a:rPr lang="en-GB" dirty="0"/>
              <a:t> are concepts </a:t>
            </a:r>
            <a:r>
              <a:rPr lang="en-GB" dirty="0" err="1"/>
              <a:t>poxy</a:t>
            </a:r>
            <a:r>
              <a:rPr lang="en-GB" dirty="0"/>
              <a:t>?</a:t>
            </a:r>
          </a:p>
          <a:p>
            <a:pPr marL="0" indent="0">
              <a:buNone/>
            </a:pPr>
            <a:r>
              <a:rPr lang="en-GB" dirty="0"/>
              <a:t>68	Rachel:	Because they’re not- they’re not </a:t>
            </a:r>
            <a:r>
              <a:rPr lang="en-GB" u="sng" dirty="0"/>
              <a:t>meaningful</a:t>
            </a:r>
            <a:r>
              <a:rPr lang="en-GB" dirty="0"/>
              <a:t> in the sense that they</a:t>
            </a:r>
          </a:p>
          <a:p>
            <a:pPr marL="0" indent="0">
              <a:buNone/>
            </a:pPr>
            <a:r>
              <a:rPr lang="en-GB" dirty="0"/>
              <a:t>69		can be </a:t>
            </a:r>
            <a:r>
              <a:rPr lang="en-GB" u="sng" dirty="0"/>
              <a:t>used</a:t>
            </a:r>
            <a:r>
              <a:rPr lang="en-GB" dirty="0"/>
              <a:t>. If they can't be [used for the policy making (world),</a:t>
            </a:r>
          </a:p>
          <a:p>
            <a:pPr marL="0" indent="0">
              <a:buNone/>
            </a:pPr>
            <a:r>
              <a:rPr lang="en-GB" dirty="0"/>
              <a:t>70	Paul:	                                                   [But they </a:t>
            </a:r>
            <a:r>
              <a:rPr lang="en-GB" u="sng" dirty="0"/>
              <a:t>are</a:t>
            </a:r>
            <a:r>
              <a:rPr lang="en-GB" dirty="0"/>
              <a:t> meaningful. We’ve </a:t>
            </a:r>
          </a:p>
          <a:p>
            <a:pPr marL="0" indent="0">
              <a:buNone/>
            </a:pPr>
            <a:r>
              <a:rPr lang="en-GB" dirty="0"/>
              <a:t>71		just- we’ve just discussed that the US government, eh the </a:t>
            </a:r>
          </a:p>
          <a:p>
            <a:pPr marL="0" indent="0">
              <a:buNone/>
            </a:pPr>
            <a:r>
              <a:rPr lang="en-GB" dirty="0"/>
              <a:t>72		European Union, the UNDP, everybody’s </a:t>
            </a:r>
            <a:r>
              <a:rPr lang="en-GB" u="sng" dirty="0"/>
              <a:t>using</a:t>
            </a:r>
            <a:r>
              <a:rPr lang="en-GB" dirty="0"/>
              <a:t> these concepts. </a:t>
            </a:r>
          </a:p>
          <a:p>
            <a:pPr marL="0" indent="0">
              <a:buNone/>
            </a:pPr>
            <a:r>
              <a:rPr lang="en-GB" dirty="0"/>
              <a:t>73		They can't be </a:t>
            </a:r>
            <a:r>
              <a:rPr lang="en-GB" dirty="0" err="1"/>
              <a:t>poxy</a:t>
            </a:r>
            <a:r>
              <a:rPr lang="en-GB" dirty="0"/>
              <a:t>. They </a:t>
            </a:r>
            <a:r>
              <a:rPr lang="en-GB" u="sng" dirty="0"/>
              <a:t>regulate</a:t>
            </a:r>
            <a:r>
              <a:rPr lang="en-GB" dirty="0"/>
              <a:t> our lives. … They regulate </a:t>
            </a:r>
          </a:p>
          <a:p>
            <a:pPr marL="0" indent="0">
              <a:buNone/>
            </a:pPr>
            <a:r>
              <a:rPr lang="en-GB" dirty="0"/>
              <a:t>74		what happens in the </a:t>
            </a:r>
            <a:r>
              <a:rPr lang="en-GB" u="sng" dirty="0"/>
              <a:t>world</a:t>
            </a:r>
            <a:r>
              <a:rPr lang="en-GB" dirty="0"/>
              <a:t> at the tiniest … </a:t>
            </a:r>
            <a:r>
              <a:rPr lang="en-GB" u="sng" dirty="0"/>
              <a:t>level</a:t>
            </a:r>
            <a:r>
              <a:rPr lang="en-GB" dirty="0"/>
              <a:t>.</a:t>
            </a:r>
          </a:p>
          <a:p>
            <a:pPr marL="0" indent="0" algn="r">
              <a:buNone/>
            </a:pPr>
            <a:r>
              <a:rPr lang="en-GB" dirty="0"/>
              <a:t>(CS3/4090429-01:08:20/01:10:45/01:11:45)</a:t>
            </a:r>
          </a:p>
        </p:txBody>
      </p:sp>
    </p:spTree>
    <p:extLst>
      <p:ext uri="{BB962C8B-B14F-4D97-AF65-F5344CB8AC3E}">
        <p14:creationId xmlns:p14="http://schemas.microsoft.com/office/powerpoint/2010/main" val="325618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2057400"/>
            <a:ext cx="10515600" cy="3871762"/>
          </a:xfrm>
        </p:spPr>
        <p:txBody>
          <a:bodyPr>
            <a:normAutofit/>
          </a:bodyPr>
          <a:lstStyle/>
          <a:p>
            <a:r>
              <a:rPr lang="en-GB" sz="3600" dirty="0">
                <a:latin typeface="+mj-lt"/>
              </a:rPr>
              <a:t>Interdisciplinary collaboration model</a:t>
            </a:r>
            <a:br>
              <a:rPr lang="en-GB" sz="3600" dirty="0">
                <a:latin typeface="+mj-lt"/>
              </a:rPr>
            </a:br>
            <a:r>
              <a:rPr lang="en-GB" sz="3600" dirty="0">
                <a:latin typeface="+mj-lt"/>
              </a:rPr>
              <a:t>                                                  (</a:t>
            </a:r>
            <a:r>
              <a:rPr lang="en-GB" sz="3600" dirty="0" err="1">
                <a:latin typeface="+mj-lt"/>
              </a:rPr>
              <a:t>Amey</a:t>
            </a:r>
            <a:r>
              <a:rPr lang="en-GB" sz="3600" dirty="0">
                <a:latin typeface="+mj-lt"/>
              </a:rPr>
              <a:t> and Brown 2005)</a:t>
            </a:r>
          </a:p>
          <a:p>
            <a:pPr marL="3657600" lvl="8" indent="0">
              <a:buNone/>
            </a:pPr>
            <a:endParaRPr lang="en-GB" sz="2600" dirty="0">
              <a:latin typeface="+mj-lt"/>
            </a:endParaRPr>
          </a:p>
          <a:p>
            <a:r>
              <a:rPr lang="en-GB" sz="3600" dirty="0">
                <a:latin typeface="+mj-lt"/>
              </a:rPr>
              <a:t>Problems, issues, challenges</a:t>
            </a:r>
          </a:p>
          <a:p>
            <a:pPr marL="0" indent="0">
              <a:buNone/>
            </a:pPr>
            <a:endParaRPr lang="en-GB" sz="3600" dirty="0">
              <a:latin typeface="+mj-lt"/>
            </a:endParaRPr>
          </a:p>
          <a:p>
            <a:r>
              <a:rPr lang="en-GB" sz="3600" dirty="0">
                <a:latin typeface="+mj-lt"/>
              </a:rPr>
              <a:t>Lessons learned</a:t>
            </a:r>
          </a:p>
          <a:p>
            <a:endParaRPr lang="en-GB" sz="2400" dirty="0"/>
          </a:p>
          <a:p>
            <a:endParaRPr lang="en-GB" sz="2400" dirty="0"/>
          </a:p>
        </p:txBody>
      </p:sp>
    </p:spTree>
    <p:extLst>
      <p:ext uri="{BB962C8B-B14F-4D97-AF65-F5344CB8AC3E}">
        <p14:creationId xmlns:p14="http://schemas.microsoft.com/office/powerpoint/2010/main" val="183691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Stage 3 problem</a:t>
            </a:r>
          </a:p>
        </p:txBody>
      </p:sp>
      <p:sp>
        <p:nvSpPr>
          <p:cNvPr id="3" name="Content Placeholder 2"/>
          <p:cNvSpPr>
            <a:spLocks noGrp="1"/>
          </p:cNvSpPr>
          <p:nvPr>
            <p:ph idx="1"/>
          </p:nvPr>
        </p:nvSpPr>
        <p:spPr>
          <a:xfrm>
            <a:off x="4976031" y="963877"/>
            <a:ext cx="6377769" cy="4930246"/>
          </a:xfrm>
        </p:spPr>
        <p:txBody>
          <a:bodyPr anchor="ctr">
            <a:normAutofit/>
          </a:bodyPr>
          <a:lstStyle/>
          <a:p>
            <a:r>
              <a:rPr lang="en-GB" sz="3200" dirty="0"/>
              <a:t>What about problems arising from interactional practices established over time?</a:t>
            </a:r>
          </a:p>
          <a:p>
            <a:pPr marL="2743200" lvl="6" indent="0">
              <a:buNone/>
            </a:pPr>
            <a:endParaRPr lang="en-GB" sz="2200" dirty="0"/>
          </a:p>
          <a:p>
            <a:r>
              <a:rPr lang="en-GB" sz="3200" dirty="0"/>
              <a:t>Example: the desk vs practice (in this case the lab)</a:t>
            </a:r>
          </a:p>
          <a:p>
            <a:pPr marL="3657600" lvl="8" indent="0">
              <a:buNone/>
            </a:pPr>
            <a:endParaRPr lang="en-GB" sz="2200" dirty="0"/>
          </a:p>
          <a:p>
            <a:r>
              <a:rPr lang="en-GB" sz="3200" dirty="0"/>
              <a:t>Systems biology interdisciplinary research project meetings</a:t>
            </a:r>
          </a:p>
        </p:txBody>
      </p:sp>
    </p:spTree>
    <p:extLst>
      <p:ext uri="{BB962C8B-B14F-4D97-AF65-F5344CB8AC3E}">
        <p14:creationId xmlns:p14="http://schemas.microsoft.com/office/powerpoint/2010/main" val="3871086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 y="406400"/>
            <a:ext cx="12265891" cy="785091"/>
          </a:xfrm>
          <a:solidFill>
            <a:schemeClr val="bg2"/>
          </a:solidFill>
        </p:spPr>
        <p:txBody>
          <a:bodyPr/>
          <a:lstStyle/>
          <a:p>
            <a:pPr algn="ctr"/>
            <a:r>
              <a:rPr lang="en-GB" dirty="0"/>
              <a:t>The </a:t>
            </a:r>
            <a:r>
              <a:rPr lang="en-GB" i="1" dirty="0"/>
              <a:t>wets </a:t>
            </a:r>
            <a:r>
              <a:rPr lang="en-GB" dirty="0"/>
              <a:t>and </a:t>
            </a:r>
            <a:r>
              <a:rPr lang="en-GB" i="1" dirty="0"/>
              <a:t>dries</a:t>
            </a:r>
            <a:endParaRPr lang="en-GB" dirty="0"/>
          </a:p>
        </p:txBody>
      </p:sp>
      <p:sp>
        <p:nvSpPr>
          <p:cNvPr id="4" name="Title 1"/>
          <p:cNvSpPr>
            <a:spLocks noGrp="1"/>
          </p:cNvSpPr>
          <p:nvPr>
            <p:ph idx="1"/>
          </p:nvPr>
        </p:nvSpPr>
        <p:spPr>
          <a:xfrm>
            <a:off x="141515" y="1407432"/>
            <a:ext cx="5852885" cy="5240111"/>
          </a:xfrm>
        </p:spPr>
        <p:txBody>
          <a:bodyPr>
            <a:noAutofit/>
          </a:bodyPr>
          <a:lstStyle/>
          <a:p>
            <a:pPr marL="0" indent="0" defTabSz="762000">
              <a:lnSpc>
                <a:spcPct val="100000"/>
              </a:lnSpc>
              <a:spcBef>
                <a:spcPts val="0"/>
              </a:spcBef>
              <a:buNone/>
            </a:pPr>
            <a:r>
              <a:rPr lang="en-GB" sz="2000" dirty="0"/>
              <a:t>45	Sue:	Why are the blue ones not (.) the </a:t>
            </a:r>
            <a:r>
              <a:rPr lang="en-GB" sz="2000" dirty="0" err="1"/>
              <a:t>sa:me</a:t>
            </a:r>
            <a:endParaRPr lang="en-GB" sz="2000" dirty="0"/>
          </a:p>
          <a:p>
            <a:pPr marL="0" indent="0" defTabSz="762000">
              <a:lnSpc>
                <a:spcPct val="100000"/>
              </a:lnSpc>
              <a:spcBef>
                <a:spcPts val="0"/>
              </a:spcBef>
              <a:buNone/>
            </a:pPr>
            <a:r>
              <a:rPr lang="en-GB" sz="2000" dirty="0"/>
              <a:t>46		across</a:t>
            </a:r>
          </a:p>
          <a:p>
            <a:pPr marL="0" indent="0" defTabSz="762000">
              <a:lnSpc>
                <a:spcPct val="100000"/>
              </a:lnSpc>
              <a:spcBef>
                <a:spcPts val="0"/>
              </a:spcBef>
              <a:buNone/>
            </a:pPr>
            <a:r>
              <a:rPr lang="en-GB" sz="2000" dirty="0"/>
              <a:t>47		(2.0)</a:t>
            </a:r>
          </a:p>
          <a:p>
            <a:pPr marL="0" indent="0" defTabSz="762000">
              <a:lnSpc>
                <a:spcPct val="100000"/>
              </a:lnSpc>
              <a:spcBef>
                <a:spcPts val="0"/>
              </a:spcBef>
              <a:buNone/>
            </a:pPr>
            <a:r>
              <a:rPr lang="en-GB" sz="2000" dirty="0"/>
              <a:t>48	Sue:	across the experiment.</a:t>
            </a:r>
          </a:p>
          <a:p>
            <a:pPr marL="0" indent="0" defTabSz="762000">
              <a:lnSpc>
                <a:spcPct val="100000"/>
              </a:lnSpc>
              <a:spcBef>
                <a:spcPts val="0"/>
              </a:spcBef>
              <a:buNone/>
            </a:pPr>
            <a:r>
              <a:rPr lang="en-GB" sz="2000" dirty="0"/>
              <a:t>49	Mary:	eh just because of the variability of</a:t>
            </a:r>
          </a:p>
          <a:p>
            <a:pPr marL="0" indent="0" defTabSz="762000">
              <a:lnSpc>
                <a:spcPct val="100000"/>
              </a:lnSpc>
              <a:spcBef>
                <a:spcPts val="0"/>
              </a:spcBef>
              <a:buNone/>
            </a:pPr>
            <a:r>
              <a:rPr lang="en-GB" sz="2000" dirty="0"/>
              <a:t>50		the </a:t>
            </a:r>
            <a:r>
              <a:rPr lang="en-GB" sz="2000" dirty="0">
                <a:sym typeface="Symbol" panose="05050102010706020507" pitchFamily="18" charset="2"/>
              </a:rPr>
              <a:t></a:t>
            </a:r>
            <a:r>
              <a:rPr lang="en-GB" sz="2000" u="sng" dirty="0"/>
              <a:t>ch</a:t>
            </a:r>
            <a:r>
              <a:rPr lang="en-GB" sz="2000" dirty="0"/>
              <a:t>ip.</a:t>
            </a:r>
          </a:p>
          <a:p>
            <a:pPr marL="0" indent="0" defTabSz="762000">
              <a:lnSpc>
                <a:spcPct val="100000"/>
              </a:lnSpc>
              <a:spcBef>
                <a:spcPts val="0"/>
              </a:spcBef>
              <a:buNone/>
            </a:pPr>
            <a:r>
              <a:rPr lang="en-GB" sz="2000" dirty="0"/>
              <a:t>51		(1.5)</a:t>
            </a:r>
          </a:p>
          <a:p>
            <a:pPr marL="0" indent="0" defTabSz="762000">
              <a:lnSpc>
                <a:spcPct val="100000"/>
              </a:lnSpc>
              <a:spcBef>
                <a:spcPts val="0"/>
              </a:spcBef>
              <a:buNone/>
            </a:pPr>
            <a:r>
              <a:rPr lang="en-GB" sz="2000" dirty="0"/>
              <a:t>52	Mary:	‘</a:t>
            </a:r>
            <a:r>
              <a:rPr lang="en-GB" sz="2000" dirty="0" err="1"/>
              <a:t>cuz</a:t>
            </a:r>
            <a:r>
              <a:rPr lang="en-GB" sz="2000" dirty="0"/>
              <a:t>: as much as I </a:t>
            </a:r>
            <a:r>
              <a:rPr lang="en-GB" sz="2000" dirty="0" err="1"/>
              <a:t>trie</a:t>
            </a:r>
            <a:r>
              <a:rPr lang="en-GB" sz="2000" dirty="0"/>
              <a:t>::d (.) like </a:t>
            </a:r>
            <a:r>
              <a:rPr lang="en-GB" sz="2000" dirty="0" err="1"/>
              <a:t>y’r</a:t>
            </a:r>
            <a:endParaRPr lang="en-GB" sz="2000" dirty="0"/>
          </a:p>
          <a:p>
            <a:pPr marL="0" indent="0" defTabSz="762000">
              <a:lnSpc>
                <a:spcPct val="100000"/>
              </a:lnSpc>
              <a:spcBef>
                <a:spcPts val="0"/>
              </a:spcBef>
              <a:buNone/>
            </a:pPr>
            <a:r>
              <a:rPr lang="en-GB" sz="2000" dirty="0"/>
              <a:t>53		</a:t>
            </a:r>
            <a:r>
              <a:rPr lang="en-GB" sz="2000" dirty="0" err="1"/>
              <a:t>gonna</a:t>
            </a:r>
            <a:r>
              <a:rPr lang="en-GB" sz="2000" dirty="0"/>
              <a:t> have a biological effect ‘</a:t>
            </a:r>
            <a:r>
              <a:rPr lang="en-GB" sz="2000" dirty="0" err="1"/>
              <a:t>cuz</a:t>
            </a:r>
            <a:r>
              <a:rPr lang="en-GB" sz="2000" dirty="0"/>
              <a:t> each</a:t>
            </a:r>
          </a:p>
          <a:p>
            <a:pPr marL="0" indent="0" defTabSz="762000">
              <a:lnSpc>
                <a:spcPct val="100000"/>
              </a:lnSpc>
              <a:spcBef>
                <a:spcPts val="0"/>
              </a:spcBef>
              <a:buNone/>
            </a:pPr>
            <a:r>
              <a:rPr lang="en-GB" sz="2000" dirty="0"/>
              <a:t>54		</a:t>
            </a:r>
            <a:r>
              <a:rPr lang="en-GB" sz="2000" u="sng" dirty="0"/>
              <a:t>sam</a:t>
            </a:r>
            <a:r>
              <a:rPr lang="en-GB" sz="2000" dirty="0"/>
              <a:t>ple’s different.</a:t>
            </a:r>
          </a:p>
          <a:p>
            <a:pPr marL="0" indent="0" defTabSz="762000">
              <a:lnSpc>
                <a:spcPct val="100000"/>
              </a:lnSpc>
              <a:spcBef>
                <a:spcPts val="0"/>
              </a:spcBef>
              <a:buNone/>
            </a:pPr>
            <a:r>
              <a:rPr lang="en-GB" sz="2000" dirty="0"/>
              <a:t>55	Sue:	</a:t>
            </a:r>
            <a:r>
              <a:rPr lang="en-GB" sz="2000" dirty="0" err="1"/>
              <a:t>Oka:y</a:t>
            </a:r>
            <a:r>
              <a:rPr lang="en-GB" sz="2000" dirty="0"/>
              <a:t>.</a:t>
            </a:r>
          </a:p>
          <a:p>
            <a:pPr marL="0" indent="0" defTabSz="762000">
              <a:lnSpc>
                <a:spcPct val="100000"/>
              </a:lnSpc>
              <a:spcBef>
                <a:spcPts val="0"/>
              </a:spcBef>
              <a:buNone/>
            </a:pPr>
            <a:r>
              <a:rPr lang="en-GB" sz="2000" dirty="0"/>
              <a:t>56	Mary:	So=</a:t>
            </a:r>
          </a:p>
          <a:p>
            <a:pPr marL="0" indent="0" defTabSz="762000">
              <a:lnSpc>
                <a:spcPct val="100000"/>
              </a:lnSpc>
              <a:spcBef>
                <a:spcPts val="0"/>
              </a:spcBef>
              <a:buNone/>
            </a:pPr>
            <a:r>
              <a:rPr lang="en-GB" sz="2000" dirty="0"/>
              <a:t>57	Sue:	=</a:t>
            </a:r>
            <a:r>
              <a:rPr lang="en-GB" sz="2000" dirty="0" err="1"/>
              <a:t>So┌so</a:t>
            </a:r>
            <a:r>
              <a:rPr lang="en-GB" sz="2000" dirty="0"/>
              <a:t> if the- if THEIR if their ┐=</a:t>
            </a:r>
          </a:p>
          <a:p>
            <a:pPr marL="0" indent="0" defTabSz="762000">
              <a:lnSpc>
                <a:spcPct val="100000"/>
              </a:lnSpc>
              <a:spcBef>
                <a:spcPts val="0"/>
              </a:spcBef>
              <a:buNone/>
            </a:pPr>
            <a:r>
              <a:rPr lang="en-GB" sz="2000" dirty="0"/>
              <a:t>58	Mary:	       └I don’t think there’s e- o-┘</a:t>
            </a:r>
          </a:p>
          <a:p>
            <a:pPr marL="0" indent="0" defTabSz="762000">
              <a:lnSpc>
                <a:spcPct val="100000"/>
              </a:lnSpc>
              <a:spcBef>
                <a:spcPts val="0"/>
              </a:spcBef>
              <a:buNone/>
            </a:pPr>
            <a:r>
              <a:rPr lang="en-GB" sz="2000" dirty="0"/>
              <a:t>59	Sue:	=variability wasn’t there (.) you would</a:t>
            </a:r>
          </a:p>
          <a:p>
            <a:pPr marL="0" indent="0" defTabSz="762000">
              <a:lnSpc>
                <a:spcPct val="100000"/>
              </a:lnSpc>
              <a:spcBef>
                <a:spcPts val="0"/>
              </a:spcBef>
              <a:buNone/>
            </a:pPr>
            <a:r>
              <a:rPr lang="en-GB" sz="2000" dirty="0"/>
              <a:t>60		have</a:t>
            </a:r>
          </a:p>
          <a:p>
            <a:pPr marL="0" indent="0" defTabSz="762000">
              <a:lnSpc>
                <a:spcPct val="100000"/>
              </a:lnSpc>
              <a:spcBef>
                <a:spcPts val="0"/>
              </a:spcBef>
              <a:buNone/>
            </a:pPr>
            <a:r>
              <a:rPr lang="en-GB" sz="2000" dirty="0"/>
              <a:t>61		(0.4)</a:t>
            </a:r>
          </a:p>
        </p:txBody>
      </p:sp>
      <p:sp>
        <p:nvSpPr>
          <p:cNvPr id="5" name="Title 1"/>
          <p:cNvSpPr txBox="1">
            <a:spLocks/>
          </p:cNvSpPr>
          <p:nvPr/>
        </p:nvSpPr>
        <p:spPr>
          <a:xfrm>
            <a:off x="5573487" y="1407432"/>
            <a:ext cx="6313714" cy="49353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101600">
              <a:buFont typeface="Arial" panose="020B0604020202020204" pitchFamily="34" charset="0"/>
              <a:buNone/>
            </a:pPr>
            <a:r>
              <a:rPr lang="en-GB" sz="2000" dirty="0"/>
              <a:t>62	Sue:	they- they’d be all the </a:t>
            </a:r>
            <a:r>
              <a:rPr lang="en-GB" sz="2000" u="sng" dirty="0"/>
              <a:t>sa</a:t>
            </a:r>
            <a:r>
              <a:rPr lang="en-GB" sz="2000" dirty="0"/>
              <a:t>me.</a:t>
            </a:r>
          </a:p>
          <a:p>
            <a:pPr marL="363538" indent="-101600">
              <a:buFont typeface="Arial" panose="020B0604020202020204" pitchFamily="34" charset="0"/>
              <a:buNone/>
            </a:pPr>
            <a:r>
              <a:rPr lang="en-GB" sz="2000" dirty="0"/>
              <a:t>63		(0.8)</a:t>
            </a:r>
          </a:p>
          <a:p>
            <a:pPr marL="363538" indent="-101600">
              <a:buFont typeface="Arial" panose="020B0604020202020204" pitchFamily="34" charset="0"/>
              <a:buNone/>
            </a:pPr>
            <a:r>
              <a:rPr lang="en-GB" sz="2000" dirty="0"/>
              <a:t>64	Kate?:	</a:t>
            </a:r>
            <a:r>
              <a:rPr lang="en-GB" sz="2000" dirty="0">
                <a:sym typeface="Symbol" panose="05050102010706020507" pitchFamily="18" charset="2"/>
              </a:rPr>
              <a:t></a:t>
            </a:r>
            <a:r>
              <a:rPr lang="en-GB" sz="2000" dirty="0" err="1"/>
              <a:t>HHehuh</a:t>
            </a:r>
            <a:r>
              <a:rPr lang="en-GB" sz="2000" dirty="0">
                <a:sym typeface="Symbol" panose="05050102010706020507" pitchFamily="18" charset="2"/>
              </a:rPr>
              <a:t></a:t>
            </a:r>
            <a:endParaRPr lang="en-GB" sz="2000" dirty="0"/>
          </a:p>
          <a:p>
            <a:pPr marL="363538" indent="-101600">
              <a:buFont typeface="Arial" panose="020B0604020202020204" pitchFamily="34" charset="0"/>
              <a:buNone/>
            </a:pPr>
            <a:r>
              <a:rPr lang="en-GB" sz="2000" dirty="0"/>
              <a:t>65	Mary:	I </a:t>
            </a:r>
            <a:r>
              <a:rPr lang="en-GB" sz="2000" dirty="0" err="1"/>
              <a:t>mea:n</a:t>
            </a:r>
            <a:r>
              <a:rPr lang="en-GB" sz="2000" dirty="0"/>
              <a:t>: w’ ┌try an’  ┐ get them as:=</a:t>
            </a:r>
          </a:p>
          <a:p>
            <a:pPr marL="363538" indent="-101600">
              <a:buFont typeface="Arial" panose="020B0604020202020204" pitchFamily="34" charset="0"/>
              <a:buNone/>
            </a:pPr>
            <a:r>
              <a:rPr lang="en-GB" sz="2000" dirty="0"/>
              <a:t>66	Kate?:	            	     └</a:t>
            </a:r>
            <a:r>
              <a:rPr lang="en-GB" sz="2000" dirty="0" err="1"/>
              <a:t>Heheh</a:t>
            </a:r>
            <a:r>
              <a:rPr lang="en-GB" sz="2000" dirty="0"/>
              <a:t>! ┘</a:t>
            </a:r>
          </a:p>
          <a:p>
            <a:pPr marL="363538" indent="-101600">
              <a:buFont typeface="Arial" panose="020B0604020202020204" pitchFamily="34" charset="0"/>
              <a:buNone/>
            </a:pPr>
            <a:r>
              <a:rPr lang="en-GB" sz="2000" dirty="0"/>
              <a:t>67	Mary:	=as (.) They’re not </a:t>
            </a:r>
            <a:r>
              <a:rPr lang="en-GB" sz="2000" u="sng" dirty="0"/>
              <a:t>that</a:t>
            </a:r>
            <a:r>
              <a:rPr lang="en-GB" sz="2000" dirty="0"/>
              <a:t> bad. </a:t>
            </a:r>
            <a:r>
              <a:rPr lang="en-GB" sz="2000" dirty="0" err="1"/>
              <a:t>Heh!hehheh</a:t>
            </a:r>
            <a:r>
              <a:rPr lang="en-GB" sz="2000" dirty="0"/>
              <a:t>!</a:t>
            </a:r>
          </a:p>
          <a:p>
            <a:pPr marL="363538" indent="-101600">
              <a:buFont typeface="Arial" panose="020B0604020202020204" pitchFamily="34" charset="0"/>
              <a:buNone/>
            </a:pPr>
            <a:r>
              <a:rPr lang="en-GB" sz="2000" dirty="0"/>
              <a:t>68	???:	((Very short guttural sound.))</a:t>
            </a:r>
          </a:p>
          <a:p>
            <a:pPr marL="363538" indent="-101600">
              <a:buFont typeface="Arial" panose="020B0604020202020204" pitchFamily="34" charset="0"/>
              <a:buNone/>
            </a:pPr>
            <a:r>
              <a:rPr lang="en-GB" sz="2000" dirty="0"/>
              <a:t>69	Mary:	I’ve had them </a:t>
            </a:r>
            <a:r>
              <a:rPr lang="en-GB" sz="2000" u="sng" dirty="0"/>
              <a:t>wo</a:t>
            </a:r>
            <a:r>
              <a:rPr lang="en-GB" sz="2000" dirty="0"/>
              <a:t>rse than ┌that.</a:t>
            </a:r>
          </a:p>
          <a:p>
            <a:pPr marL="363538" indent="-101600">
              <a:buFont typeface="Arial" panose="020B0604020202020204" pitchFamily="34" charset="0"/>
              <a:buNone/>
            </a:pPr>
            <a:r>
              <a:rPr lang="en-GB" sz="2000" dirty="0"/>
              <a:t>70	Sue:	                         		└No I w’s jus-</a:t>
            </a:r>
          </a:p>
          <a:p>
            <a:pPr marL="363538" indent="-101600">
              <a:buFont typeface="Arial" panose="020B0604020202020204" pitchFamily="34" charset="0"/>
              <a:buNone/>
            </a:pPr>
            <a:r>
              <a:rPr lang="en-GB" sz="2000" dirty="0"/>
              <a:t>71		trying to under</a:t>
            </a:r>
            <a:r>
              <a:rPr lang="en-GB" sz="2000" u="sng" dirty="0"/>
              <a:t>sta</a:t>
            </a:r>
            <a:r>
              <a:rPr lang="en-GB" sz="2000" dirty="0"/>
              <a:t>nd.</a:t>
            </a:r>
          </a:p>
          <a:p>
            <a:pPr marL="0" indent="0">
              <a:lnSpc>
                <a:spcPct val="120000"/>
              </a:lnSpc>
              <a:spcBef>
                <a:spcPts val="0"/>
              </a:spcBef>
              <a:buFont typeface="Arial" panose="020B0604020202020204" pitchFamily="34" charset="0"/>
              <a:buNone/>
            </a:pPr>
            <a:r>
              <a:rPr lang="en-GB" sz="1600" dirty="0"/>
              <a:t>		</a:t>
            </a:r>
          </a:p>
          <a:p>
            <a:pPr marL="0" indent="0" algn="r">
              <a:lnSpc>
                <a:spcPct val="120000"/>
              </a:lnSpc>
              <a:spcBef>
                <a:spcPts val="0"/>
              </a:spcBef>
              <a:buFont typeface="Arial" panose="020B0604020202020204" pitchFamily="34" charset="0"/>
              <a:buNone/>
            </a:pPr>
            <a:r>
              <a:rPr lang="en-GB" sz="1600" dirty="0"/>
              <a:t>(WSBLH0513-00:11:20)</a:t>
            </a:r>
          </a:p>
        </p:txBody>
      </p:sp>
    </p:spTree>
    <p:extLst>
      <p:ext uri="{BB962C8B-B14F-4D97-AF65-F5344CB8AC3E}">
        <p14:creationId xmlns:p14="http://schemas.microsoft.com/office/powerpoint/2010/main" val="453626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54129" y="217439"/>
            <a:ext cx="7956226" cy="6575636"/>
          </a:xfrm>
          <a:prstGeom prst="rect">
            <a:avLst/>
          </a:prstGeom>
        </p:spPr>
      </p:pic>
    </p:spTree>
    <p:extLst>
      <p:ext uri="{BB962C8B-B14F-4D97-AF65-F5344CB8AC3E}">
        <p14:creationId xmlns:p14="http://schemas.microsoft.com/office/powerpoint/2010/main" val="38575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GB" dirty="0"/>
              <a:t>What do we learn from this?</a:t>
            </a:r>
          </a:p>
        </p:txBody>
      </p:sp>
      <p:sp>
        <p:nvSpPr>
          <p:cNvPr id="3" name="Content Placeholder 2"/>
          <p:cNvSpPr>
            <a:spLocks noGrp="1"/>
          </p:cNvSpPr>
          <p:nvPr>
            <p:ph idx="1"/>
          </p:nvPr>
        </p:nvSpPr>
        <p:spPr>
          <a:xfrm>
            <a:off x="838200" y="2057400"/>
            <a:ext cx="10515600" cy="3871762"/>
          </a:xfrm>
        </p:spPr>
        <p:txBody>
          <a:bodyPr>
            <a:normAutofit/>
          </a:bodyPr>
          <a:lstStyle/>
          <a:p>
            <a:pPr>
              <a:lnSpc>
                <a:spcPct val="80000"/>
              </a:lnSpc>
            </a:pPr>
            <a:r>
              <a:rPr lang="en-GB" sz="2200" dirty="0"/>
              <a:t>Be prepared to tackle conceptual differences and accept that these may not be easy to resolve. Shared understanding involves more than merely resolving vocabulary differences.</a:t>
            </a:r>
          </a:p>
          <a:p>
            <a:pPr>
              <a:lnSpc>
                <a:spcPct val="80000"/>
              </a:lnSpc>
            </a:pPr>
            <a:r>
              <a:rPr lang="en-GB" sz="2200" dirty="0"/>
              <a:t>Accept that there may be other fundamental difference that need to be addressed. Try to identify these and work to resolve them.</a:t>
            </a:r>
          </a:p>
          <a:p>
            <a:pPr>
              <a:lnSpc>
                <a:spcPct val="80000"/>
              </a:lnSpc>
            </a:pPr>
            <a:r>
              <a:rPr lang="en-GB" sz="2200" dirty="0"/>
              <a:t>Don’t assume that reaching Stage 3 represents success. Interactional routines and practice will have been established. </a:t>
            </a:r>
          </a:p>
          <a:p>
            <a:pPr lvl="1">
              <a:lnSpc>
                <a:spcPct val="80000"/>
              </a:lnSpc>
            </a:pPr>
            <a:r>
              <a:rPr lang="en-GB" sz="2200" dirty="0"/>
              <a:t>Are all of these productive?</a:t>
            </a:r>
          </a:p>
          <a:p>
            <a:pPr lvl="1">
              <a:lnSpc>
                <a:spcPct val="80000"/>
              </a:lnSpc>
            </a:pPr>
            <a:r>
              <a:rPr lang="en-GB" sz="2200" dirty="0"/>
              <a:t>Are contributions from particular disciplines or participants being subtly closed down?</a:t>
            </a:r>
          </a:p>
          <a:p>
            <a:pPr lvl="1">
              <a:lnSpc>
                <a:spcPct val="80000"/>
              </a:lnSpc>
            </a:pPr>
            <a:r>
              <a:rPr lang="en-GB" sz="2200" dirty="0"/>
              <a:t>Is one discipline dominating? </a:t>
            </a:r>
          </a:p>
          <a:p>
            <a:pPr lvl="1">
              <a:lnSpc>
                <a:spcPct val="80000"/>
              </a:lnSpc>
            </a:pPr>
            <a:r>
              <a:rPr lang="en-GB" sz="2200" dirty="0"/>
              <a:t>Etc.</a:t>
            </a:r>
          </a:p>
          <a:p>
            <a:pPr>
              <a:lnSpc>
                <a:spcPct val="80000"/>
              </a:lnSpc>
            </a:pPr>
            <a:endParaRPr lang="en-GB" sz="2200" dirty="0"/>
          </a:p>
        </p:txBody>
      </p:sp>
    </p:spTree>
    <p:extLst>
      <p:ext uri="{BB962C8B-B14F-4D97-AF65-F5344CB8AC3E}">
        <p14:creationId xmlns:p14="http://schemas.microsoft.com/office/powerpoint/2010/main" val="404985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31825"/>
            <a:ext cx="10515600" cy="1325563"/>
          </a:xfrm>
        </p:spPr>
        <p:txBody>
          <a:bodyPr>
            <a:normAutofit/>
          </a:bodyPr>
          <a:lstStyle/>
          <a:p>
            <a:r>
              <a:rPr lang="en-GB"/>
              <a:t>References </a:t>
            </a:r>
            <a:endParaRPr lang="en-GB" dirty="0"/>
          </a:p>
        </p:txBody>
      </p:sp>
      <p:sp>
        <p:nvSpPr>
          <p:cNvPr id="3" name="Content Placeholder 2"/>
          <p:cNvSpPr>
            <a:spLocks noGrp="1"/>
          </p:cNvSpPr>
          <p:nvPr>
            <p:ph idx="1"/>
          </p:nvPr>
        </p:nvSpPr>
        <p:spPr>
          <a:xfrm>
            <a:off x="838200" y="2057400"/>
            <a:ext cx="10515600" cy="3871762"/>
          </a:xfrm>
        </p:spPr>
        <p:txBody>
          <a:bodyPr>
            <a:normAutofit fontScale="92500" lnSpcReduction="10000"/>
          </a:bodyPr>
          <a:lstStyle/>
          <a:p>
            <a:pPr marL="0" indent="0">
              <a:spcAft>
                <a:spcPts val="600"/>
              </a:spcAft>
              <a:buNone/>
            </a:pPr>
            <a:r>
              <a:rPr lang="en-US" sz="2600" dirty="0" err="1">
                <a:latin typeface="+mj-lt"/>
              </a:rPr>
              <a:t>Amey</a:t>
            </a:r>
            <a:r>
              <a:rPr lang="en-US" sz="2600" dirty="0">
                <a:latin typeface="+mj-lt"/>
              </a:rPr>
              <a:t>, M. J. and Brown, D. F. (2005). Interdisciplinary collaboration and academic work: A case study of a university partnership. New Directions for Teaching and Learning, 102: 23–35.</a:t>
            </a:r>
          </a:p>
          <a:p>
            <a:pPr marL="0" indent="0">
              <a:spcAft>
                <a:spcPts val="600"/>
              </a:spcAft>
              <a:buNone/>
            </a:pPr>
            <a:r>
              <a:rPr lang="en-US" sz="2600" dirty="0">
                <a:latin typeface="+mj-lt"/>
              </a:rPr>
              <a:t>Choi, S. and Richards, K. (2017). Interdisciplinary Discourse: communicating across disciplines. Basingstoke: Palgrave Macmillan.</a:t>
            </a:r>
            <a:endParaRPr lang="en-GB" sz="2600" dirty="0">
              <a:latin typeface="+mj-lt"/>
            </a:endParaRPr>
          </a:p>
          <a:p>
            <a:pPr marL="0" indent="0">
              <a:spcAft>
                <a:spcPts val="600"/>
              </a:spcAft>
              <a:buNone/>
            </a:pPr>
            <a:r>
              <a:rPr lang="en-US" sz="2600" dirty="0">
                <a:latin typeface="+mj-lt"/>
              </a:rPr>
              <a:t>Hamilton, A., Watson, F., Davies, A. L. and Hanley, N. (2009). Interdisciplinary conversations: The collective model. In S. </a:t>
            </a:r>
            <a:r>
              <a:rPr lang="en-US" sz="2600" dirty="0" err="1">
                <a:latin typeface="+mj-lt"/>
              </a:rPr>
              <a:t>Sörlin</a:t>
            </a:r>
            <a:r>
              <a:rPr lang="en-US" sz="2600" dirty="0">
                <a:latin typeface="+mj-lt"/>
              </a:rPr>
              <a:t>, S. and P. </a:t>
            </a:r>
            <a:r>
              <a:rPr lang="en-US" sz="2600" dirty="0" err="1">
                <a:latin typeface="+mj-lt"/>
              </a:rPr>
              <a:t>Warde</a:t>
            </a:r>
            <a:r>
              <a:rPr lang="en-US" sz="2600" dirty="0">
                <a:latin typeface="+mj-lt"/>
              </a:rPr>
              <a:t> (</a:t>
            </a:r>
            <a:r>
              <a:rPr lang="en-US" sz="2600" dirty="0" err="1">
                <a:latin typeface="+mj-lt"/>
              </a:rPr>
              <a:t>eds</a:t>
            </a:r>
            <a:r>
              <a:rPr lang="en-US" sz="2600" dirty="0">
                <a:latin typeface="+mj-lt"/>
              </a:rPr>
              <a:t>). Nature’s End: History and the Environment pp.162–187. Basingstoke: Palgrave Macmillan.</a:t>
            </a:r>
          </a:p>
          <a:p>
            <a:pPr marL="0" indent="0">
              <a:buNone/>
            </a:pPr>
            <a:r>
              <a:rPr lang="en-US" sz="2600" dirty="0">
                <a:latin typeface="+mj-lt"/>
              </a:rPr>
              <a:t>Salter, L. and Hearn, A. (1996). Outside the Lines: Issues in Interdisciplinary Research. Montreal: McGill-Queen’s University Press.</a:t>
            </a:r>
            <a:endParaRPr lang="en-GB" sz="2600" dirty="0">
              <a:latin typeface="+mj-lt"/>
            </a:endParaRPr>
          </a:p>
          <a:p>
            <a:pPr marL="0" indent="0">
              <a:buNone/>
            </a:pPr>
            <a:endParaRPr lang="en-US" dirty="0"/>
          </a:p>
          <a:p>
            <a:pPr marL="0" indent="0">
              <a:buNone/>
            </a:pPr>
            <a:endParaRPr lang="en-GB" dirty="0"/>
          </a:p>
          <a:p>
            <a:endParaRPr lang="en-GB" sz="2400" dirty="0"/>
          </a:p>
        </p:txBody>
      </p:sp>
    </p:spTree>
    <p:extLst>
      <p:ext uri="{BB962C8B-B14F-4D97-AF65-F5344CB8AC3E}">
        <p14:creationId xmlns:p14="http://schemas.microsoft.com/office/powerpoint/2010/main" val="348609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38"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763038"/>
            <a:ext cx="10905066" cy="2218576"/>
          </a:xfrm>
          <a:prstGeom prst="rect">
            <a:avLst/>
          </a:prstGeom>
        </p:spPr>
      </p:pic>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lnSpc>
                <a:spcPct val="70000"/>
              </a:lnSpc>
            </a:pPr>
            <a:r>
              <a:rPr lang="en-US" sz="3000" kern="1200" dirty="0">
                <a:solidFill>
                  <a:schemeClr val="bg1"/>
                </a:solidFill>
                <a:latin typeface="+mj-lt"/>
                <a:ea typeface="+mj-ea"/>
                <a:cs typeface="+mj-cs"/>
              </a:rPr>
              <a:t>Interdisciplinary collaboration model</a:t>
            </a:r>
            <a:br>
              <a:rPr lang="en-US" sz="3000" kern="1200" dirty="0">
                <a:solidFill>
                  <a:schemeClr val="bg1"/>
                </a:solidFill>
                <a:latin typeface="+mj-lt"/>
                <a:ea typeface="+mj-ea"/>
                <a:cs typeface="+mj-cs"/>
              </a:rPr>
            </a:br>
            <a:r>
              <a:rPr lang="en-US" sz="3000" kern="1200" dirty="0">
                <a:solidFill>
                  <a:schemeClr val="bg1"/>
                </a:solidFill>
                <a:latin typeface="+mj-lt"/>
                <a:ea typeface="+mj-ea"/>
                <a:cs typeface="+mj-cs"/>
              </a:rPr>
              <a:t>                                                  (</a:t>
            </a:r>
            <a:r>
              <a:rPr lang="en-US" sz="3000" kern="1200" dirty="0" err="1">
                <a:solidFill>
                  <a:schemeClr val="bg1"/>
                </a:solidFill>
                <a:latin typeface="+mj-lt"/>
                <a:ea typeface="+mj-ea"/>
                <a:cs typeface="+mj-cs"/>
              </a:rPr>
              <a:t>Amey</a:t>
            </a:r>
            <a:r>
              <a:rPr lang="en-US" sz="3000" kern="1200" dirty="0">
                <a:solidFill>
                  <a:schemeClr val="bg1"/>
                </a:solidFill>
                <a:latin typeface="+mj-lt"/>
                <a:ea typeface="+mj-ea"/>
                <a:cs typeface="+mj-cs"/>
              </a:rPr>
              <a:t> and Brown 2005:25)</a:t>
            </a:r>
          </a:p>
        </p:txBody>
      </p:sp>
    </p:spTree>
    <p:extLst>
      <p:ext uri="{BB962C8B-B14F-4D97-AF65-F5344CB8AC3E}">
        <p14:creationId xmlns:p14="http://schemas.microsoft.com/office/powerpoint/2010/main" val="342529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2"/>
          </a:solidFill>
        </p:spPr>
        <p:txBody>
          <a:bodyPr/>
          <a:lstStyle/>
          <a:p>
            <a:r>
              <a:rPr lang="en-GB" dirty="0"/>
              <a:t>     The research process </a:t>
            </a:r>
            <a:r>
              <a:rPr lang="en-GB" sz="3200" dirty="0"/>
              <a:t>(</a:t>
            </a:r>
            <a:r>
              <a:rPr lang="en-GB" sz="3200" dirty="0" err="1"/>
              <a:t>Amey</a:t>
            </a:r>
            <a:r>
              <a:rPr lang="en-GB" sz="3200" dirty="0"/>
              <a:t> and Brown 2005)</a:t>
            </a:r>
          </a:p>
        </p:txBody>
      </p:sp>
      <p:sp>
        <p:nvSpPr>
          <p:cNvPr id="4" name="Rectangle: Rounded Corners 3"/>
          <p:cNvSpPr/>
          <p:nvPr/>
        </p:nvSpPr>
        <p:spPr>
          <a:xfrm>
            <a:off x="838200" y="3047773"/>
            <a:ext cx="2960915" cy="9724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accent1"/>
                </a:solidFill>
                <a:latin typeface="+mj-lt"/>
              </a:rPr>
              <a:t>Stage 1</a:t>
            </a:r>
          </a:p>
        </p:txBody>
      </p:sp>
      <p:sp>
        <p:nvSpPr>
          <p:cNvPr id="5" name="TextBox 4"/>
          <p:cNvSpPr txBox="1"/>
          <p:nvPr/>
        </p:nvSpPr>
        <p:spPr>
          <a:xfrm>
            <a:off x="4648200" y="2493886"/>
            <a:ext cx="6705600" cy="3539430"/>
          </a:xfrm>
          <a:prstGeom prst="rect">
            <a:avLst/>
          </a:prstGeom>
          <a:noFill/>
        </p:spPr>
        <p:txBody>
          <a:bodyPr wrap="square" rtlCol="0">
            <a:spAutoFit/>
          </a:bodyPr>
          <a:lstStyle/>
          <a:p>
            <a:r>
              <a:rPr lang="en-GB" sz="3200" dirty="0">
                <a:latin typeface="+mj-lt"/>
              </a:rPr>
              <a:t>Single-discipline orientated – information exchange but no integration. Disciplines and individuals considered to be competing. Establishing their own disciplinary theories, practices, methodologies in an interdisciplinary collaboration.</a:t>
            </a:r>
          </a:p>
        </p:txBody>
      </p:sp>
      <p:cxnSp>
        <p:nvCxnSpPr>
          <p:cNvPr id="6" name="Straight Connector 5"/>
          <p:cNvCxnSpPr/>
          <p:nvPr/>
        </p:nvCxnSpPr>
        <p:spPr>
          <a:xfrm>
            <a:off x="4340772" y="2858814"/>
            <a:ext cx="0" cy="3016469"/>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524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research process (</a:t>
            </a:r>
            <a:r>
              <a:rPr lang="en-GB" dirty="0" err="1"/>
              <a:t>Amey</a:t>
            </a:r>
            <a:r>
              <a:rPr lang="en-GB" dirty="0"/>
              <a:t> and Brown 2005)</a:t>
            </a:r>
          </a:p>
        </p:txBody>
      </p:sp>
      <p:sp>
        <p:nvSpPr>
          <p:cNvPr id="4" name="Rectangle: Rounded Corners 3"/>
          <p:cNvSpPr/>
          <p:nvPr/>
        </p:nvSpPr>
        <p:spPr>
          <a:xfrm>
            <a:off x="838200" y="3047773"/>
            <a:ext cx="2960915" cy="9724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accent1"/>
                </a:solidFill>
                <a:latin typeface="+mj-lt"/>
              </a:rPr>
              <a:t>Stage</a:t>
            </a:r>
            <a:r>
              <a:rPr lang="en-GB" sz="4800" dirty="0">
                <a:solidFill>
                  <a:schemeClr val="bg1"/>
                </a:solidFill>
                <a:latin typeface="+mj-lt"/>
              </a:rPr>
              <a:t> </a:t>
            </a:r>
            <a:r>
              <a:rPr lang="en-GB" sz="4800" dirty="0">
                <a:solidFill>
                  <a:schemeClr val="accent1"/>
                </a:solidFill>
                <a:latin typeface="+mj-lt"/>
              </a:rPr>
              <a:t>2</a:t>
            </a:r>
          </a:p>
        </p:txBody>
      </p:sp>
      <p:sp>
        <p:nvSpPr>
          <p:cNvPr id="5" name="TextBox 4"/>
          <p:cNvSpPr txBox="1"/>
          <p:nvPr/>
        </p:nvSpPr>
        <p:spPr>
          <a:xfrm>
            <a:off x="4648200" y="2742957"/>
            <a:ext cx="6705600" cy="2554545"/>
          </a:xfrm>
          <a:prstGeom prst="rect">
            <a:avLst/>
          </a:prstGeom>
          <a:noFill/>
        </p:spPr>
        <p:txBody>
          <a:bodyPr wrap="square" rtlCol="0">
            <a:spAutoFit/>
          </a:bodyPr>
          <a:lstStyle/>
          <a:p>
            <a:r>
              <a:rPr lang="en-GB" sz="3200" dirty="0">
                <a:latin typeface="+mj-lt"/>
              </a:rPr>
              <a:t>Work still single-discipline focused, but within overall co-ordination. Individuals have more understanding of other disciplines. Competition is replaced by coexistence.</a:t>
            </a:r>
          </a:p>
        </p:txBody>
      </p:sp>
      <p:sp>
        <p:nvSpPr>
          <p:cNvPr id="6" name="Title 1"/>
          <p:cNvSpPr txBox="1">
            <a:spLocks/>
          </p:cNvSpPr>
          <p:nvPr/>
        </p:nvSpPr>
        <p:spPr>
          <a:xfrm>
            <a:off x="0" y="365125"/>
            <a:ext cx="12192000" cy="132556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     The research process (Amey and Brown 2005)</a:t>
            </a:r>
            <a:endParaRPr lang="en-GB" dirty="0"/>
          </a:p>
        </p:txBody>
      </p:sp>
      <p:cxnSp>
        <p:nvCxnSpPr>
          <p:cNvPr id="7" name="Straight Connector 6"/>
          <p:cNvCxnSpPr/>
          <p:nvPr/>
        </p:nvCxnSpPr>
        <p:spPr>
          <a:xfrm>
            <a:off x="4340772" y="2858814"/>
            <a:ext cx="0" cy="3016469"/>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9082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research process (</a:t>
            </a:r>
            <a:r>
              <a:rPr lang="en-GB" dirty="0" err="1"/>
              <a:t>Amey</a:t>
            </a:r>
            <a:r>
              <a:rPr lang="en-GB" dirty="0"/>
              <a:t> and Brown 2005)</a:t>
            </a:r>
          </a:p>
        </p:txBody>
      </p:sp>
      <p:sp>
        <p:nvSpPr>
          <p:cNvPr id="6" name="Rectangle: Rounded Corners 5"/>
          <p:cNvSpPr/>
          <p:nvPr/>
        </p:nvSpPr>
        <p:spPr>
          <a:xfrm>
            <a:off x="838200" y="3041382"/>
            <a:ext cx="2960915" cy="972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accent1"/>
                </a:solidFill>
                <a:latin typeface="+mj-lt"/>
              </a:rPr>
              <a:t>Stage 3</a:t>
            </a:r>
          </a:p>
        </p:txBody>
      </p:sp>
      <p:sp>
        <p:nvSpPr>
          <p:cNvPr id="7" name="TextBox 6"/>
          <p:cNvSpPr txBox="1"/>
          <p:nvPr/>
        </p:nvSpPr>
        <p:spPr>
          <a:xfrm>
            <a:off x="4818744" y="2373448"/>
            <a:ext cx="6705600" cy="4031873"/>
          </a:xfrm>
          <a:prstGeom prst="rect">
            <a:avLst/>
          </a:prstGeom>
          <a:noFill/>
        </p:spPr>
        <p:txBody>
          <a:bodyPr wrap="square" rtlCol="0">
            <a:spAutoFit/>
          </a:bodyPr>
          <a:lstStyle/>
          <a:p>
            <a:r>
              <a:rPr lang="en-US" sz="3200" dirty="0">
                <a:latin typeface="+mj-lt"/>
              </a:rPr>
              <a:t>Shared understanding and decision-making occurring in an adaptive team, with increased communication at all levels. Individuals listen and reflect, and are motivated by learning as much as task completion. Coexistence is replaced by integration.</a:t>
            </a:r>
            <a:r>
              <a:rPr lang="en-GB" sz="3200" dirty="0">
                <a:latin typeface="+mj-lt"/>
              </a:rPr>
              <a:t> (Hamilton et al. 2009: 166)</a:t>
            </a:r>
          </a:p>
        </p:txBody>
      </p:sp>
      <p:cxnSp>
        <p:nvCxnSpPr>
          <p:cNvPr id="5" name="Straight Connector 4"/>
          <p:cNvCxnSpPr/>
          <p:nvPr/>
        </p:nvCxnSpPr>
        <p:spPr>
          <a:xfrm>
            <a:off x="4340772" y="2858814"/>
            <a:ext cx="0" cy="3016469"/>
          </a:xfrm>
          <a:prstGeom prst="line">
            <a:avLst/>
          </a:prstGeom>
          <a:ln/>
        </p:spPr>
        <p:style>
          <a:lnRef idx="3">
            <a:schemeClr val="dk1"/>
          </a:lnRef>
          <a:fillRef idx="0">
            <a:schemeClr val="dk1"/>
          </a:fillRef>
          <a:effectRef idx="2">
            <a:schemeClr val="dk1"/>
          </a:effectRef>
          <a:fontRef idx="minor">
            <a:schemeClr val="tx1"/>
          </a:fontRef>
        </p:style>
      </p:cxnSp>
      <p:sp>
        <p:nvSpPr>
          <p:cNvPr id="8" name="Title 1"/>
          <p:cNvSpPr txBox="1">
            <a:spLocks/>
          </p:cNvSpPr>
          <p:nvPr/>
        </p:nvSpPr>
        <p:spPr>
          <a:xfrm>
            <a:off x="0" y="365125"/>
            <a:ext cx="12192000" cy="1325563"/>
          </a:xfrm>
          <a:prstGeom prst="rect">
            <a:avLst/>
          </a:prstGeom>
          <a:solidFill>
            <a:schemeClr val="bg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     The research process (Amey and Brown 2005)</a:t>
            </a:r>
            <a:endParaRPr lang="en-GB" dirty="0"/>
          </a:p>
        </p:txBody>
      </p:sp>
    </p:spTree>
    <p:extLst>
      <p:ext uri="{BB962C8B-B14F-4D97-AF65-F5344CB8AC3E}">
        <p14:creationId xmlns:p14="http://schemas.microsoft.com/office/powerpoint/2010/main" val="2108417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GB" dirty="0">
                <a:solidFill>
                  <a:schemeClr val="bg1"/>
                </a:solidFill>
              </a:rPr>
              <a:t>Conceptual issues</a:t>
            </a:r>
          </a:p>
        </p:txBody>
      </p:sp>
      <p:graphicFrame>
        <p:nvGraphicFramePr>
          <p:cNvPr id="36" name="Content Placeholder 2"/>
          <p:cNvGraphicFramePr>
            <a:graphicFrameLocks noGrp="1"/>
          </p:cNvGraphicFramePr>
          <p:nvPr>
            <p:ph idx="1"/>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33551" y="1146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   The Language Problem</a:t>
            </a:r>
          </a:p>
        </p:txBody>
      </p:sp>
      <p:sp>
        <p:nvSpPr>
          <p:cNvPr id="3" name="Rectangle 2"/>
          <p:cNvSpPr/>
          <p:nvPr/>
        </p:nvSpPr>
        <p:spPr>
          <a:xfrm>
            <a:off x="0" y="1587062"/>
            <a:ext cx="12192000" cy="5270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7" name="Content Placeholder 2"/>
          <p:cNvGraphicFramePr>
            <a:graphicFrameLocks/>
          </p:cNvGraphicFramePr>
          <p:nvPr>
            <p:extLst>
              <p:ext uri="{D42A27DB-BD31-4B8C-83A1-F6EECF244321}">
                <p14:modId xmlns:p14="http://schemas.microsoft.com/office/powerpoint/2010/main" val="540439501"/>
              </p:ext>
            </p:extLst>
          </p:nvPr>
        </p:nvGraphicFramePr>
        <p:xfrm>
          <a:off x="990600" y="2652691"/>
          <a:ext cx="10515600" cy="36766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1212273" y="3161078"/>
            <a:ext cx="4754418" cy="461665"/>
          </a:xfrm>
          <a:prstGeom prst="rect">
            <a:avLst/>
          </a:prstGeom>
          <a:noFill/>
        </p:spPr>
        <p:txBody>
          <a:bodyPr wrap="square" rtlCol="0">
            <a:spAutoFit/>
          </a:bodyPr>
          <a:lstStyle/>
          <a:p>
            <a:r>
              <a:rPr lang="en-GB" sz="2400" dirty="0">
                <a:solidFill>
                  <a:schemeClr val="bg1"/>
                </a:solidFill>
                <a:latin typeface="+mj-lt"/>
              </a:rPr>
              <a:t>Standard position, biggest obstacle</a:t>
            </a:r>
          </a:p>
        </p:txBody>
      </p:sp>
    </p:spTree>
    <p:extLst>
      <p:ext uri="{BB962C8B-B14F-4D97-AF65-F5344CB8AC3E}">
        <p14:creationId xmlns:p14="http://schemas.microsoft.com/office/powerpoint/2010/main" val="295217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Salter and Hearn </a:t>
            </a:r>
            <a:br>
              <a:rPr lang="en-GB" dirty="0">
                <a:solidFill>
                  <a:schemeClr val="accent1"/>
                </a:solidFill>
              </a:rPr>
            </a:br>
            <a:r>
              <a:rPr lang="en-GB" sz="3200" dirty="0">
                <a:solidFill>
                  <a:schemeClr val="accent1"/>
                </a:solidFill>
              </a:rPr>
              <a:t>(1996: 143–144)</a:t>
            </a:r>
          </a:p>
        </p:txBody>
      </p:sp>
      <p:sp>
        <p:nvSpPr>
          <p:cNvPr id="4" name="Content Placeholder 4"/>
          <p:cNvSpPr>
            <a:spLocks noGrp="1"/>
          </p:cNvSpPr>
          <p:nvPr>
            <p:ph idx="1"/>
          </p:nvPr>
        </p:nvSpPr>
        <p:spPr>
          <a:xfrm>
            <a:off x="4849198" y="1717964"/>
            <a:ext cx="6483820" cy="36912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en-GB" sz="3600" dirty="0">
              <a:solidFill>
                <a:schemeClr val="tx1"/>
              </a:solidFill>
              <a:latin typeface="+mj-lt"/>
            </a:endParaRPr>
          </a:p>
        </p:txBody>
      </p:sp>
      <p:sp>
        <p:nvSpPr>
          <p:cNvPr id="6" name="Rectangle: Rounded Corners 5"/>
          <p:cNvSpPr/>
          <p:nvPr/>
        </p:nvSpPr>
        <p:spPr>
          <a:xfrm>
            <a:off x="4950084" y="1870901"/>
            <a:ext cx="6302829" cy="972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solidFill>
                  <a:schemeClr val="tx1"/>
                </a:solidFill>
                <a:latin typeface="+mj-lt"/>
              </a:rPr>
              <a:t>The translation problem</a:t>
            </a:r>
          </a:p>
        </p:txBody>
      </p:sp>
      <p:sp>
        <p:nvSpPr>
          <p:cNvPr id="7" name="Rectangle: Rounded Corners 6"/>
          <p:cNvSpPr/>
          <p:nvPr/>
        </p:nvSpPr>
        <p:spPr>
          <a:xfrm>
            <a:off x="4976031" y="3019240"/>
            <a:ext cx="6302829" cy="972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solidFill>
                  <a:schemeClr val="tx1"/>
                </a:solidFill>
                <a:latin typeface="+mj-lt"/>
              </a:rPr>
              <a:t>The language problem</a:t>
            </a:r>
          </a:p>
        </p:txBody>
      </p:sp>
      <p:sp>
        <p:nvSpPr>
          <p:cNvPr id="9" name="Rectangle: Rounded Corners 8"/>
          <p:cNvSpPr/>
          <p:nvPr/>
        </p:nvSpPr>
        <p:spPr>
          <a:xfrm>
            <a:off x="4939693" y="4204430"/>
            <a:ext cx="6302829" cy="97245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dirty="0">
                <a:solidFill>
                  <a:schemeClr val="tx1"/>
                </a:solidFill>
                <a:latin typeface="+mj-lt"/>
              </a:rPr>
              <a:t>The reception problem</a:t>
            </a:r>
          </a:p>
        </p:txBody>
      </p:sp>
    </p:spTree>
    <p:extLst>
      <p:ext uri="{BB962C8B-B14F-4D97-AF65-F5344CB8AC3E}">
        <p14:creationId xmlns:p14="http://schemas.microsoft.com/office/powerpoint/2010/main" val="905526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GB" dirty="0">
                <a:solidFill>
                  <a:schemeClr val="accent1"/>
                </a:solidFill>
              </a:rPr>
              <a:t>The translation problem</a:t>
            </a:r>
          </a:p>
        </p:txBody>
      </p:sp>
      <p:sp>
        <p:nvSpPr>
          <p:cNvPr id="4" name="Content Placeholder 4"/>
          <p:cNvSpPr>
            <a:spLocks noGrp="1"/>
          </p:cNvSpPr>
          <p:nvPr>
            <p:ph idx="1"/>
          </p:nvPr>
        </p:nvSpPr>
        <p:spPr>
          <a:xfrm>
            <a:off x="4849198" y="1717964"/>
            <a:ext cx="6483820" cy="369125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en-GB" sz="3600" dirty="0">
                <a:solidFill>
                  <a:schemeClr val="tx1"/>
                </a:solidFill>
                <a:latin typeface="+mj-lt"/>
              </a:rPr>
              <a:t>involves the movement of information from one discipline to another and is made more difficult by the language problem</a:t>
            </a:r>
          </a:p>
        </p:txBody>
      </p:sp>
    </p:spTree>
    <p:extLst>
      <p:ext uri="{BB962C8B-B14F-4D97-AF65-F5344CB8AC3E}">
        <p14:creationId xmlns:p14="http://schemas.microsoft.com/office/powerpoint/2010/main" val="3450471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OldCollege</Template>
  <TotalTime>953</TotalTime>
  <Words>2006</Words>
  <Application>Microsoft Office PowerPoint</Application>
  <PresentationFormat>Widescreen</PresentationFormat>
  <Paragraphs>181</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Symbol</vt:lpstr>
      <vt:lpstr>Office Theme</vt:lpstr>
      <vt:lpstr>Working together in Interdisciplinary research</vt:lpstr>
      <vt:lpstr>PowerPoint Presentation</vt:lpstr>
      <vt:lpstr>Interdisciplinary collaboration model                                                   (Amey and Brown 2005:25)</vt:lpstr>
      <vt:lpstr>     The research process (Amey and Brown 2005)</vt:lpstr>
      <vt:lpstr>The research process (Amey and Brown 2005)</vt:lpstr>
      <vt:lpstr>The research process (Amey and Brown 2005)</vt:lpstr>
      <vt:lpstr>Conceptual issues</vt:lpstr>
      <vt:lpstr>Salter and Hearn  (1996: 143–144)</vt:lpstr>
      <vt:lpstr>The translation problem</vt:lpstr>
      <vt:lpstr>The language problem</vt:lpstr>
      <vt:lpstr>The reception problem</vt:lpstr>
      <vt:lpstr>Conceptual issues</vt:lpstr>
      <vt:lpstr>Climate Security  (one-day interdisciplinary seminar)</vt:lpstr>
      <vt:lpstr>Recognition of difference</vt:lpstr>
      <vt:lpstr>Exploration of concept: justice</vt:lpstr>
      <vt:lpstr>Different orientations emerging</vt:lpstr>
      <vt:lpstr>‘in the library’ vs ‘on the ground’,</vt:lpstr>
      <vt:lpstr>Disagreement </vt:lpstr>
      <vt:lpstr>PowerPoint Presentation</vt:lpstr>
      <vt:lpstr>Stage 3 problem</vt:lpstr>
      <vt:lpstr>The wets and dries</vt:lpstr>
      <vt:lpstr>PowerPoint Presentation</vt:lpstr>
      <vt:lpstr>What do we learn from this?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in Interdisciplinary research</dc:title>
  <dc:creator>Seongsook Choi</dc:creator>
  <cp:lastModifiedBy>Seongsook Choi</cp:lastModifiedBy>
  <cp:revision>44</cp:revision>
  <cp:lastPrinted>2017-04-19T08:30:27Z</cp:lastPrinted>
  <dcterms:created xsi:type="dcterms:W3CDTF">2017-04-14T16:48:11Z</dcterms:created>
  <dcterms:modified xsi:type="dcterms:W3CDTF">2017-04-19T08:57:32Z</dcterms:modified>
</cp:coreProperties>
</file>